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21"/>
  </p:notesMasterIdLst>
  <p:sldIdLst>
    <p:sldId id="256" r:id="rId3"/>
    <p:sldId id="360" r:id="rId4"/>
    <p:sldId id="323" r:id="rId5"/>
    <p:sldId id="374" r:id="rId6"/>
    <p:sldId id="369" r:id="rId7"/>
    <p:sldId id="357" r:id="rId8"/>
    <p:sldId id="359" r:id="rId9"/>
    <p:sldId id="361" r:id="rId10"/>
    <p:sldId id="364" r:id="rId11"/>
    <p:sldId id="365" r:id="rId12"/>
    <p:sldId id="366" r:id="rId13"/>
    <p:sldId id="363" r:id="rId14"/>
    <p:sldId id="362" r:id="rId15"/>
    <p:sldId id="367" r:id="rId16"/>
    <p:sldId id="371" r:id="rId17"/>
    <p:sldId id="373" r:id="rId18"/>
    <p:sldId id="370" r:id="rId19"/>
    <p:sldId id="355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49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14A7DF-7BBB-4685-A19F-81DDD2B5B946}">
  <a:tblStyle styleId="{3814A7DF-7BBB-4685-A19F-81DDD2B5B946}" styleName="Table_0"/>
  <a:tblStyle styleId="{90D79DCF-7E15-4B85-99B2-55B2AF84EB3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8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7214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15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809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486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14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6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298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364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432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Consesiones</a:t>
            </a:r>
            <a:r>
              <a:rPr lang="es-ES_tradnl" dirty="0" smtClean="0"/>
              <a:t> </a:t>
            </a:r>
            <a:r>
              <a:rPr lang="es-ES_tradnl" smtClean="0"/>
              <a:t>y Transaccional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0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Consesiones</a:t>
            </a:r>
            <a:r>
              <a:rPr lang="es-ES_tradnl" dirty="0" smtClean="0"/>
              <a:t> y Transaccional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92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77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09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58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21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09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575051" y="273056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732337" y="2171706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6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86000" y="294482"/>
            <a:ext cx="6858000" cy="4312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Interpretación de datos de obra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3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25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13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08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4079" y="307068"/>
            <a:ext cx="7886700" cy="360589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8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33333"/>
              </a:buClr>
              <a:buFont typeface="Arial"/>
              <a:buNone/>
              <a:defRPr sz="2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0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877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54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866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59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6C917B9-FF5E-4289-AC40-B38CAECAEB3F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37028-0254-4213-BBE6-CB0A1F17F6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82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33333"/>
              </a:buClr>
              <a:buFont typeface="Calibri"/>
              <a:buNone/>
              <a:defRPr sz="2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023565" y="581545"/>
            <a:ext cx="7096868" cy="5335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Font typeface="Calibri"/>
              <a:buNone/>
              <a:defRPr sz="2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1457" marR="0" lvl="5" indent="-395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2915" marR="0" lvl="6" indent="-791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64372" marR="0" lvl="7" indent="-1187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5829" marR="0" lvl="8" indent="-312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189" y="1592832"/>
            <a:ext cx="7699622" cy="4204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1093" marR="0" lvl="0" indent="38306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1457" marR="0" lvl="1" indent="250043" algn="l" rtl="0"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15" marR="0" lvl="2" indent="214334" algn="l" rtl="0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64372" marR="0" lvl="3" indent="165927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29" marR="0" lvl="4" indent="174671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07287" marR="0" lvl="5" indent="-7086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8744" marR="0" lvl="6" indent="-11044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50201" marR="0" lvl="7" indent="-2301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71659" marR="0" lvl="8" indent="-6258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08648" y="6378030"/>
            <a:ext cx="2926705" cy="342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21457" marR="0" lvl="1" indent="-39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79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372" marR="0" lvl="3" indent="-118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5829" marR="0" lvl="4" indent="-3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7287" marR="0" lvl="5" indent="-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50201" marR="0" lvl="6" indent="-23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14573" marR="0" lvl="7" indent="-1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500402" marR="0" lvl="8" indent="-460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647" y="6378030"/>
            <a:ext cx="2102940" cy="342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3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21457" marR="0" lvl="1" indent="-39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2915" marR="0" lvl="2" indent="-79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372" marR="0" lvl="3" indent="-118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5829" marR="0" lvl="4" indent="-3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7287" marR="0" lvl="5" indent="-70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50201" marR="0" lvl="6" indent="-23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14573" marR="0" lvl="7" indent="-1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500402" marR="0" lvl="8" indent="-460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83411" y="6378030"/>
            <a:ext cx="2102940" cy="1931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3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213043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4645028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116"/>
          <p:cNvSpPr/>
          <p:nvPr userDrawn="1"/>
        </p:nvSpPr>
        <p:spPr>
          <a:xfrm>
            <a:off x="729834" y="1166396"/>
            <a:ext cx="7728366" cy="56904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7"/>
                </a:moveTo>
                <a:lnTo>
                  <a:pt x="119994" y="119997"/>
                </a:lnTo>
                <a:lnTo>
                  <a:pt x="119994" y="0"/>
                </a:lnTo>
                <a:lnTo>
                  <a:pt x="0" y="0"/>
                </a:lnTo>
                <a:lnTo>
                  <a:pt x="0" y="119997"/>
                </a:lnTo>
                <a:close/>
              </a:path>
            </a:pathLst>
          </a:custGeom>
          <a:solidFill>
            <a:srgbClr val="D2D2D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117"/>
          <p:cNvSpPr/>
          <p:nvPr userDrawn="1"/>
        </p:nvSpPr>
        <p:spPr>
          <a:xfrm>
            <a:off x="2" y="5"/>
            <a:ext cx="2965773" cy="29657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0" y="0"/>
                </a:moveTo>
                <a:lnTo>
                  <a:pt x="0" y="0"/>
                </a:lnTo>
                <a:lnTo>
                  <a:pt x="0" y="119990"/>
                </a:lnTo>
                <a:lnTo>
                  <a:pt x="119990" y="0"/>
                </a:lnTo>
                <a:close/>
              </a:path>
            </a:pathLst>
          </a:custGeom>
          <a:solidFill>
            <a:srgbClr val="585A5C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118"/>
          <p:cNvSpPr/>
          <p:nvPr userDrawn="1"/>
        </p:nvSpPr>
        <p:spPr>
          <a:xfrm>
            <a:off x="2" y="0"/>
            <a:ext cx="6788794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94"/>
                </a:lnTo>
                <a:lnTo>
                  <a:pt x="119992" y="119994"/>
                </a:lnTo>
                <a:lnTo>
                  <a:pt x="0" y="0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119"/>
          <p:cNvSpPr/>
          <p:nvPr userDrawn="1"/>
        </p:nvSpPr>
        <p:spPr>
          <a:xfrm>
            <a:off x="1092770" y="3994925"/>
            <a:ext cx="5696023" cy="28619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300" y="0"/>
                </a:moveTo>
                <a:lnTo>
                  <a:pt x="0" y="120000"/>
                </a:lnTo>
                <a:lnTo>
                  <a:pt x="119993" y="120000"/>
                </a:lnTo>
                <a:lnTo>
                  <a:pt x="60300" y="0"/>
                </a:lnTo>
                <a:close/>
              </a:path>
            </a:pathLst>
          </a:custGeom>
          <a:solidFill>
            <a:srgbClr val="0091D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48"/>
          <p:cNvSpPr/>
          <p:nvPr userDrawn="1"/>
        </p:nvSpPr>
        <p:spPr>
          <a:xfrm>
            <a:off x="2646947" y="2311719"/>
            <a:ext cx="5747879" cy="457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1" y="0"/>
                </a:lnTo>
              </a:path>
            </a:pathLst>
          </a:custGeom>
          <a:noFill/>
          <a:ln w="1270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://www.produccion.gob.ar/wp-content/themes/minprod/img/Logo-ministerio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702" y="300044"/>
            <a:ext cx="4055124" cy="7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46"/>
          <p:cNvSpPr txBox="1"/>
          <p:nvPr userDrawn="1"/>
        </p:nvSpPr>
        <p:spPr>
          <a:xfrm>
            <a:off x="2366720" y="1854596"/>
            <a:ext cx="5992010" cy="500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8929" lvl="0" indent="-8929" algn="r">
              <a:buSzPct val="25000"/>
            </a:pPr>
            <a:r>
              <a:rPr lang="es-E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Basura Cero en el Mercado</a:t>
            </a:r>
            <a:r>
              <a:rPr lang="es-ES" sz="3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</a:t>
            </a:r>
          </a:p>
        </p:txBody>
      </p:sp>
      <p:pic>
        <p:nvPicPr>
          <p:cNvPr id="1028" name="Picture 4" descr="https://pbs.twimg.com/profile_images/1332118494/Logo_Twitter_400x400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8000" y1="37250" x2="76500" y2="66000"/>
                        <a14:foregroundMark x1="40250" y1="69000" x2="32000" y2="29000"/>
                        <a14:foregroundMark x1="58750" y1="78250" x2="62000" y2="39250"/>
                        <a14:foregroundMark x1="38250" y1="20750" x2="80500" y2="43250"/>
                        <a14:foregroundMark x1="31000" y1="64000" x2="18750" y2="37250"/>
                        <a14:foregroundMark x1="82500" y1="57750" x2="18750" y2="58750"/>
                        <a14:foregroundMark x1="39500" y1="82250" x2="61000" y2="2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264" y="2965778"/>
            <a:ext cx="1582650" cy="15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62"/>
          <p:cNvSpPr/>
          <p:nvPr userDrawn="1"/>
        </p:nvSpPr>
        <p:spPr>
          <a:xfrm>
            <a:off x="20091" y="0"/>
            <a:ext cx="9144000" cy="8070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5"/>
                </a:moveTo>
                <a:lnTo>
                  <a:pt x="119999" y="119975"/>
                </a:lnTo>
                <a:lnTo>
                  <a:pt x="119999" y="0"/>
                </a:lnTo>
                <a:lnTo>
                  <a:pt x="0" y="0"/>
                </a:lnTo>
                <a:lnTo>
                  <a:pt x="0" y="119975"/>
                </a:lnTo>
                <a:close/>
              </a:path>
            </a:pathLst>
          </a:custGeom>
          <a:solidFill>
            <a:srgbClr val="D2D2D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63"/>
          <p:cNvSpPr/>
          <p:nvPr userDrawn="1"/>
        </p:nvSpPr>
        <p:spPr>
          <a:xfrm>
            <a:off x="0" y="0"/>
            <a:ext cx="2687835" cy="8070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8" y="0"/>
                </a:moveTo>
                <a:lnTo>
                  <a:pt x="0" y="0"/>
                </a:lnTo>
                <a:lnTo>
                  <a:pt x="0" y="119985"/>
                </a:lnTo>
                <a:lnTo>
                  <a:pt x="84084" y="119985"/>
                </a:lnTo>
                <a:lnTo>
                  <a:pt x="119988" y="0"/>
                </a:lnTo>
                <a:close/>
              </a:path>
            </a:pathLst>
          </a:custGeom>
          <a:solidFill>
            <a:srgbClr val="0091D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4"/>
          <p:cNvSpPr/>
          <p:nvPr userDrawn="1"/>
        </p:nvSpPr>
        <p:spPr>
          <a:xfrm>
            <a:off x="2" y="1"/>
            <a:ext cx="1453307" cy="8070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73" y="0"/>
                </a:moveTo>
                <a:lnTo>
                  <a:pt x="0" y="0"/>
                </a:lnTo>
                <a:lnTo>
                  <a:pt x="0" y="119975"/>
                </a:lnTo>
                <a:lnTo>
                  <a:pt x="53305" y="119975"/>
                </a:lnTo>
                <a:lnTo>
                  <a:pt x="119973" y="0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66"/>
          <p:cNvSpPr txBox="1"/>
          <p:nvPr userDrawn="1"/>
        </p:nvSpPr>
        <p:spPr>
          <a:xfrm>
            <a:off x="2545802" y="62717"/>
            <a:ext cx="6429375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8929" marR="0" lvl="0" indent="-8929" algn="r" rtl="0">
              <a:spcBef>
                <a:spcPts val="0"/>
              </a:spcBef>
              <a:buSzPct val="25000"/>
              <a:buNone/>
            </a:pPr>
            <a:r>
              <a:rPr lang="es-ES" sz="2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MINISTERIO DE PRODUCCIÓN</a:t>
            </a:r>
            <a:r>
              <a:rPr lang="es-ES" sz="2000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LA NACIÓN</a:t>
            </a:r>
            <a:endParaRPr lang="es-ES" sz="2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ítulo 1"/>
          <p:cNvSpPr txBox="1">
            <a:spLocks/>
          </p:cNvSpPr>
          <p:nvPr userDrawn="1"/>
        </p:nvSpPr>
        <p:spPr>
          <a:xfrm>
            <a:off x="1184730" y="373197"/>
            <a:ext cx="7886700" cy="360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b="1" dirty="0" smtClean="0">
                <a:solidFill>
                  <a:srgbClr val="002060"/>
                </a:solidFill>
                <a:latin typeface="+mj-lt"/>
                <a:sym typeface="Calibri"/>
              </a:rPr>
              <a:t>Proyecto: Residuos del Mercado Central</a:t>
            </a:r>
          </a:p>
        </p:txBody>
      </p:sp>
    </p:spTree>
    <p:extLst>
      <p:ext uri="{BB962C8B-B14F-4D97-AF65-F5344CB8AC3E}">
        <p14:creationId xmlns:p14="http://schemas.microsoft.com/office/powerpoint/2010/main" val="428173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1" r:id="rId5"/>
    <p:sldLayoutId id="2147483670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29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10" Type="http://schemas.openxmlformats.org/officeDocument/2006/relationships/image" Target="../media/image24.png"/><Relationship Id="rId4" Type="http://schemas.openxmlformats.org/officeDocument/2006/relationships/image" Target="../media/image31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8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emf"/><Relationship Id="rId5" Type="http://schemas.openxmlformats.org/officeDocument/2006/relationships/image" Target="../media/image36.jpeg"/><Relationship Id="rId4" Type="http://schemas.openxmlformats.org/officeDocument/2006/relationships/image" Target="../media/image29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9.png"/><Relationship Id="rId7" Type="http://schemas.openxmlformats.org/officeDocument/2006/relationships/image" Target="../media/image40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openxmlformats.org/officeDocument/2006/relationships/image" Target="../media/image36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6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E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63364" y="2374793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1800" b="1" dirty="0" smtClean="0">
                <a:latin typeface="+mj-lt"/>
              </a:rPr>
              <a:t>13 de diciembre de 2016</a:t>
            </a:r>
            <a:endParaRPr lang="es-ES" sz="1800" i="1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06294" y="4704517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1800" b="1" dirty="0" smtClean="0">
                <a:latin typeface="+mj-lt"/>
              </a:rPr>
              <a:t>Ing. Federico Wagner </a:t>
            </a:r>
          </a:p>
          <a:p>
            <a:pPr algn="r"/>
            <a:r>
              <a:rPr lang="es-ES_tradnl" sz="1800" i="1" dirty="0" smtClean="0">
                <a:latin typeface="+mj-lt"/>
              </a:rPr>
              <a:t>fwagner@produccion.gob.ar</a:t>
            </a:r>
            <a:endParaRPr lang="es-ES" sz="1800" i="1" dirty="0"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waste to ener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2" b="6269"/>
          <a:stretch/>
        </p:blipFill>
        <p:spPr bwMode="auto">
          <a:xfrm>
            <a:off x="3502026" y="3564819"/>
            <a:ext cx="5111750" cy="28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yaserv.com.ar/web/wp-content/uploads/2014/08/INTI-Logo-1000x6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4166" r="10700" b="15144"/>
          <a:stretch/>
        </p:blipFill>
        <p:spPr bwMode="auto">
          <a:xfrm>
            <a:off x="735250" y="4519639"/>
            <a:ext cx="2338149" cy="12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141288" y="1144588"/>
            <a:ext cx="8886825" cy="1878012"/>
            <a:chOff x="89" y="721"/>
            <a:chExt cx="5598" cy="1183"/>
          </a:xfrm>
        </p:grpSpPr>
        <p:sp>
          <p:nvSpPr>
            <p:cNvPr id="8" name="AutoShape 8"/>
            <p:cNvSpPr>
              <a:spLocks noChangeAspect="1" noChangeArrowheads="1" noTextEdit="1"/>
            </p:cNvSpPr>
            <p:nvPr/>
          </p:nvSpPr>
          <p:spPr bwMode="auto">
            <a:xfrm>
              <a:off x="89" y="721"/>
              <a:ext cx="5598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721"/>
              <a:ext cx="131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noFill/>
            <a:ln w="1270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449" y="847"/>
              <a:ext cx="46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Proyecto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837" y="84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890" y="847"/>
              <a:ext cx="4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Residuos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351" y="977"/>
              <a:ext cx="7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Mercado Central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105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138" y="977"/>
              <a:ext cx="25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344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0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09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60" y="1467"/>
              <a:ext cx="57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Sistema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10" y="1597"/>
              <a:ext cx="53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Gestión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350" y="1726"/>
              <a:ext cx="43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Residuos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04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228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282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333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1244" y="166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Separación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3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981" y="1429"/>
              <a:ext cx="878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078" y="1597"/>
              <a:ext cx="11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132" y="1597"/>
              <a:ext cx="1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2183" y="1597"/>
              <a:ext cx="6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VERSU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8" name="Picture 3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92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310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3161" y="1531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212" y="1531"/>
              <a:ext cx="51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3222" y="1660"/>
              <a:ext cx="35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Biogás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4" name="Picture 4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386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404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4101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4152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4021" y="1660"/>
              <a:ext cx="6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Acción Social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0" name="Picture 5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480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4890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494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4996" y="1467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Centro de 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5476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5530" y="1467"/>
              <a:ext cx="15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4911" y="1597"/>
              <a:ext cx="73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 Valorización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5063" y="1726"/>
              <a:ext cx="40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Química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541" y="1200"/>
              <a:ext cx="2318" cy="163"/>
            </a:xfrm>
            <a:custGeom>
              <a:avLst/>
              <a:gdLst>
                <a:gd name="T0" fmla="*/ 2318 w 2318"/>
                <a:gd name="T1" fmla="*/ 0 h 163"/>
                <a:gd name="T2" fmla="*/ 2318 w 2318"/>
                <a:gd name="T3" fmla="*/ 115 h 163"/>
                <a:gd name="T4" fmla="*/ 0 w 2318"/>
                <a:gd name="T5" fmla="*/ 115 h 163"/>
                <a:gd name="T6" fmla="*/ 0 w 231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8" h="163">
                  <a:moveTo>
                    <a:pt x="2318" y="0"/>
                  </a:moveTo>
                  <a:lnTo>
                    <a:pt x="231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50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1481" y="1200"/>
              <a:ext cx="1378" cy="163"/>
            </a:xfrm>
            <a:custGeom>
              <a:avLst/>
              <a:gdLst>
                <a:gd name="T0" fmla="*/ 1378 w 1378"/>
                <a:gd name="T1" fmla="*/ 0 h 163"/>
                <a:gd name="T2" fmla="*/ 1378 w 1378"/>
                <a:gd name="T3" fmla="*/ 115 h 163"/>
                <a:gd name="T4" fmla="*/ 0 w 1378"/>
                <a:gd name="T5" fmla="*/ 115 h 163"/>
                <a:gd name="T6" fmla="*/ 0 w 137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63">
                  <a:moveTo>
                    <a:pt x="1378" y="0"/>
                  </a:moveTo>
                  <a:lnTo>
                    <a:pt x="137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44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2420" y="1200"/>
              <a:ext cx="439" cy="163"/>
            </a:xfrm>
            <a:custGeom>
              <a:avLst/>
              <a:gdLst>
                <a:gd name="T0" fmla="*/ 439 w 439"/>
                <a:gd name="T1" fmla="*/ 0 h 163"/>
                <a:gd name="T2" fmla="*/ 439 w 439"/>
                <a:gd name="T3" fmla="*/ 115 h 163"/>
                <a:gd name="T4" fmla="*/ 0 w 439"/>
                <a:gd name="T5" fmla="*/ 115 h 163"/>
                <a:gd name="T6" fmla="*/ 0 w 439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163">
                  <a:moveTo>
                    <a:pt x="439" y="0"/>
                  </a:moveTo>
                  <a:lnTo>
                    <a:pt x="439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38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7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7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859" y="1200"/>
              <a:ext cx="501" cy="163"/>
            </a:xfrm>
            <a:custGeom>
              <a:avLst/>
              <a:gdLst>
                <a:gd name="T0" fmla="*/ 0 w 501"/>
                <a:gd name="T1" fmla="*/ 0 h 163"/>
                <a:gd name="T2" fmla="*/ 0 w 501"/>
                <a:gd name="T3" fmla="*/ 115 h 163"/>
                <a:gd name="T4" fmla="*/ 501 w 501"/>
                <a:gd name="T5" fmla="*/ 115 h 163"/>
                <a:gd name="T6" fmla="*/ 501 w 50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163">
                  <a:moveTo>
                    <a:pt x="0" y="0"/>
                  </a:moveTo>
                  <a:lnTo>
                    <a:pt x="0" y="115"/>
                  </a:lnTo>
                  <a:lnTo>
                    <a:pt x="501" y="115"/>
                  </a:lnTo>
                  <a:lnTo>
                    <a:pt x="50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332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859" y="1200"/>
              <a:ext cx="1441" cy="163"/>
            </a:xfrm>
            <a:custGeom>
              <a:avLst/>
              <a:gdLst>
                <a:gd name="T0" fmla="*/ 0 w 1441"/>
                <a:gd name="T1" fmla="*/ 0 h 163"/>
                <a:gd name="T2" fmla="*/ 0 w 1441"/>
                <a:gd name="T3" fmla="*/ 115 h 163"/>
                <a:gd name="T4" fmla="*/ 1441 w 1441"/>
                <a:gd name="T5" fmla="*/ 115 h 163"/>
                <a:gd name="T6" fmla="*/ 1441 w 144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1" h="163">
                  <a:moveTo>
                    <a:pt x="0" y="0"/>
                  </a:moveTo>
                  <a:lnTo>
                    <a:pt x="0" y="115"/>
                  </a:lnTo>
                  <a:lnTo>
                    <a:pt x="1441" y="115"/>
                  </a:lnTo>
                  <a:lnTo>
                    <a:pt x="144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426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2859" y="1200"/>
              <a:ext cx="2380" cy="163"/>
            </a:xfrm>
            <a:custGeom>
              <a:avLst/>
              <a:gdLst>
                <a:gd name="T0" fmla="*/ 0 w 2380"/>
                <a:gd name="T1" fmla="*/ 0 h 163"/>
                <a:gd name="T2" fmla="*/ 0 w 2380"/>
                <a:gd name="T3" fmla="*/ 115 h 163"/>
                <a:gd name="T4" fmla="*/ 2380 w 2380"/>
                <a:gd name="T5" fmla="*/ 115 h 163"/>
                <a:gd name="T6" fmla="*/ 2380 w 2380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0" h="163">
                  <a:moveTo>
                    <a:pt x="0" y="0"/>
                  </a:moveTo>
                  <a:lnTo>
                    <a:pt x="0" y="115"/>
                  </a:lnTo>
                  <a:lnTo>
                    <a:pt x="2380" y="115"/>
                  </a:lnTo>
                  <a:lnTo>
                    <a:pt x="238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5201" y="1353"/>
              <a:ext cx="76" cy="76"/>
            </a:xfrm>
            <a:custGeom>
              <a:avLst/>
              <a:gdLst>
                <a:gd name="T0" fmla="*/ 76 w 76"/>
                <a:gd name="T1" fmla="*/ 0 h 76"/>
                <a:gd name="T2" fmla="*/ 38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76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Rectángulo 70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ángulo 71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ángulo 73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ángulo 74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ángulo 76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ángulo 77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78"/>
          <p:cNvSpPr/>
          <p:nvPr/>
        </p:nvSpPr>
        <p:spPr>
          <a:xfrm>
            <a:off x="426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ángulo 79"/>
          <p:cNvSpPr/>
          <p:nvPr/>
        </p:nvSpPr>
        <p:spPr>
          <a:xfrm>
            <a:off x="4842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adroTexto 80"/>
          <p:cNvSpPr txBox="1"/>
          <p:nvPr/>
        </p:nvSpPr>
        <p:spPr>
          <a:xfrm>
            <a:off x="1101939" y="3113724"/>
            <a:ext cx="69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>
                <a:latin typeface="+mn-lt"/>
              </a:rPr>
              <a:t>Aprovechar energéticamente los residuos inorgánicos (+ restos).</a:t>
            </a:r>
            <a:endParaRPr lang="en-US" sz="2000" b="1" i="1" dirty="0">
              <a:latin typeface="+mn-lt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190500" y="870856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 Componentes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aiidatapro.net/media/6f/2c/41/t780x490/6f2c412e64dd0724b2ca3a4e0d6b0770dacd3c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" y="3716448"/>
            <a:ext cx="3881087" cy="24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plug flow biogas 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68" y="3940146"/>
            <a:ext cx="5032332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141288" y="1144588"/>
            <a:ext cx="8886825" cy="1878012"/>
            <a:chOff x="89" y="721"/>
            <a:chExt cx="5598" cy="1183"/>
          </a:xfrm>
        </p:grpSpPr>
        <p:sp>
          <p:nvSpPr>
            <p:cNvPr id="8" name="AutoShape 8"/>
            <p:cNvSpPr>
              <a:spLocks noChangeAspect="1" noChangeArrowheads="1" noTextEdit="1"/>
            </p:cNvSpPr>
            <p:nvPr/>
          </p:nvSpPr>
          <p:spPr bwMode="auto">
            <a:xfrm>
              <a:off x="89" y="721"/>
              <a:ext cx="5598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721"/>
              <a:ext cx="131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noFill/>
            <a:ln w="1270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449" y="847"/>
              <a:ext cx="46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Proyecto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837" y="84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890" y="847"/>
              <a:ext cx="4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Residuos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351" y="977"/>
              <a:ext cx="7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Mercado Central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105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138" y="977"/>
              <a:ext cx="25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344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0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09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60" y="1467"/>
              <a:ext cx="57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Sistema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10" y="1597"/>
              <a:ext cx="53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Gestión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350" y="1726"/>
              <a:ext cx="43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Residuos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04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228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282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333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1244" y="166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Separación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3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981" y="1429"/>
              <a:ext cx="878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078" y="1597"/>
              <a:ext cx="11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132" y="1597"/>
              <a:ext cx="1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2183" y="1597"/>
              <a:ext cx="6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VERSU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920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310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3161" y="1531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212" y="1531"/>
              <a:ext cx="51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3222" y="1660"/>
              <a:ext cx="35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Biogás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4" name="Picture 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386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404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4101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4152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4021" y="1660"/>
              <a:ext cx="6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Acción Social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0" name="Picture 5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480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4890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494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4996" y="1467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Centro de 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5476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5530" y="1467"/>
              <a:ext cx="15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4911" y="1597"/>
              <a:ext cx="73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 Valorización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5063" y="1726"/>
              <a:ext cx="40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Química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541" y="1200"/>
              <a:ext cx="2318" cy="163"/>
            </a:xfrm>
            <a:custGeom>
              <a:avLst/>
              <a:gdLst>
                <a:gd name="T0" fmla="*/ 2318 w 2318"/>
                <a:gd name="T1" fmla="*/ 0 h 163"/>
                <a:gd name="T2" fmla="*/ 2318 w 2318"/>
                <a:gd name="T3" fmla="*/ 115 h 163"/>
                <a:gd name="T4" fmla="*/ 0 w 2318"/>
                <a:gd name="T5" fmla="*/ 115 h 163"/>
                <a:gd name="T6" fmla="*/ 0 w 231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8" h="163">
                  <a:moveTo>
                    <a:pt x="2318" y="0"/>
                  </a:moveTo>
                  <a:lnTo>
                    <a:pt x="231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50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1481" y="1200"/>
              <a:ext cx="1378" cy="163"/>
            </a:xfrm>
            <a:custGeom>
              <a:avLst/>
              <a:gdLst>
                <a:gd name="T0" fmla="*/ 1378 w 1378"/>
                <a:gd name="T1" fmla="*/ 0 h 163"/>
                <a:gd name="T2" fmla="*/ 1378 w 1378"/>
                <a:gd name="T3" fmla="*/ 115 h 163"/>
                <a:gd name="T4" fmla="*/ 0 w 1378"/>
                <a:gd name="T5" fmla="*/ 115 h 163"/>
                <a:gd name="T6" fmla="*/ 0 w 137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63">
                  <a:moveTo>
                    <a:pt x="1378" y="0"/>
                  </a:moveTo>
                  <a:lnTo>
                    <a:pt x="137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44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2420" y="1200"/>
              <a:ext cx="439" cy="163"/>
            </a:xfrm>
            <a:custGeom>
              <a:avLst/>
              <a:gdLst>
                <a:gd name="T0" fmla="*/ 439 w 439"/>
                <a:gd name="T1" fmla="*/ 0 h 163"/>
                <a:gd name="T2" fmla="*/ 439 w 439"/>
                <a:gd name="T3" fmla="*/ 115 h 163"/>
                <a:gd name="T4" fmla="*/ 0 w 439"/>
                <a:gd name="T5" fmla="*/ 115 h 163"/>
                <a:gd name="T6" fmla="*/ 0 w 439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163">
                  <a:moveTo>
                    <a:pt x="439" y="0"/>
                  </a:moveTo>
                  <a:lnTo>
                    <a:pt x="439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38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7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7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859" y="1200"/>
              <a:ext cx="501" cy="163"/>
            </a:xfrm>
            <a:custGeom>
              <a:avLst/>
              <a:gdLst>
                <a:gd name="T0" fmla="*/ 0 w 501"/>
                <a:gd name="T1" fmla="*/ 0 h 163"/>
                <a:gd name="T2" fmla="*/ 0 w 501"/>
                <a:gd name="T3" fmla="*/ 115 h 163"/>
                <a:gd name="T4" fmla="*/ 501 w 501"/>
                <a:gd name="T5" fmla="*/ 115 h 163"/>
                <a:gd name="T6" fmla="*/ 501 w 50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163">
                  <a:moveTo>
                    <a:pt x="0" y="0"/>
                  </a:moveTo>
                  <a:lnTo>
                    <a:pt x="0" y="115"/>
                  </a:lnTo>
                  <a:lnTo>
                    <a:pt x="501" y="115"/>
                  </a:lnTo>
                  <a:lnTo>
                    <a:pt x="50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332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859" y="1200"/>
              <a:ext cx="1441" cy="163"/>
            </a:xfrm>
            <a:custGeom>
              <a:avLst/>
              <a:gdLst>
                <a:gd name="T0" fmla="*/ 0 w 1441"/>
                <a:gd name="T1" fmla="*/ 0 h 163"/>
                <a:gd name="T2" fmla="*/ 0 w 1441"/>
                <a:gd name="T3" fmla="*/ 115 h 163"/>
                <a:gd name="T4" fmla="*/ 1441 w 1441"/>
                <a:gd name="T5" fmla="*/ 115 h 163"/>
                <a:gd name="T6" fmla="*/ 1441 w 144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1" h="163">
                  <a:moveTo>
                    <a:pt x="0" y="0"/>
                  </a:moveTo>
                  <a:lnTo>
                    <a:pt x="0" y="115"/>
                  </a:lnTo>
                  <a:lnTo>
                    <a:pt x="1441" y="115"/>
                  </a:lnTo>
                  <a:lnTo>
                    <a:pt x="144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426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2859" y="1200"/>
              <a:ext cx="2380" cy="163"/>
            </a:xfrm>
            <a:custGeom>
              <a:avLst/>
              <a:gdLst>
                <a:gd name="T0" fmla="*/ 0 w 2380"/>
                <a:gd name="T1" fmla="*/ 0 h 163"/>
                <a:gd name="T2" fmla="*/ 0 w 2380"/>
                <a:gd name="T3" fmla="*/ 115 h 163"/>
                <a:gd name="T4" fmla="*/ 2380 w 2380"/>
                <a:gd name="T5" fmla="*/ 115 h 163"/>
                <a:gd name="T6" fmla="*/ 2380 w 2380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0" h="163">
                  <a:moveTo>
                    <a:pt x="0" y="0"/>
                  </a:moveTo>
                  <a:lnTo>
                    <a:pt x="0" y="115"/>
                  </a:lnTo>
                  <a:lnTo>
                    <a:pt x="2380" y="115"/>
                  </a:lnTo>
                  <a:lnTo>
                    <a:pt x="238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5201" y="1353"/>
              <a:ext cx="76" cy="76"/>
            </a:xfrm>
            <a:custGeom>
              <a:avLst/>
              <a:gdLst>
                <a:gd name="T0" fmla="*/ 76 w 76"/>
                <a:gd name="T1" fmla="*/ 0 h 76"/>
                <a:gd name="T2" fmla="*/ 38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76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Rectángulo 70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ángulo 71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ángulo 73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ángulo 74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ángulo 76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ángulo 77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78"/>
          <p:cNvSpPr/>
          <p:nvPr/>
        </p:nvSpPr>
        <p:spPr>
          <a:xfrm>
            <a:off x="426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ángulo 79"/>
          <p:cNvSpPr/>
          <p:nvPr/>
        </p:nvSpPr>
        <p:spPr>
          <a:xfrm>
            <a:off x="4842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ángulo 80"/>
          <p:cNvSpPr/>
          <p:nvPr/>
        </p:nvSpPr>
        <p:spPr>
          <a:xfrm>
            <a:off x="5427665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adroTexto 81"/>
          <p:cNvSpPr txBox="1"/>
          <p:nvPr/>
        </p:nvSpPr>
        <p:spPr>
          <a:xfrm>
            <a:off x="438372" y="3087657"/>
            <a:ext cx="829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>
                <a:latin typeface="+mn-lt"/>
              </a:rPr>
              <a:t>Aprovechar energéticamente los residuos orgánicos y generar </a:t>
            </a:r>
            <a:r>
              <a:rPr lang="es-ES_tradnl" sz="2000" b="1" i="1" dirty="0" err="1" smtClean="0">
                <a:latin typeface="+mn-lt"/>
              </a:rPr>
              <a:t>biofertilizante</a:t>
            </a:r>
            <a:r>
              <a:rPr lang="es-ES_tradnl" sz="2000" b="1" i="1" dirty="0" smtClean="0">
                <a:latin typeface="+mn-lt"/>
              </a:rPr>
              <a:t>.</a:t>
            </a:r>
            <a:endParaRPr lang="en-US" sz="2000" b="1" i="1" dirty="0">
              <a:latin typeface="+mn-lt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190500" y="870856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 Componentes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7913" y="3708400"/>
            <a:ext cx="2333402" cy="63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i="1" dirty="0" smtClean="0"/>
              <a:t>Proyecto</a:t>
            </a:r>
            <a:endParaRPr lang="en-US" sz="3200" i="1" dirty="0"/>
          </a:p>
        </p:txBody>
      </p:sp>
      <p:sp>
        <p:nvSpPr>
          <p:cNvPr id="4" name="Rectángulo 3"/>
          <p:cNvSpPr/>
          <p:nvPr/>
        </p:nvSpPr>
        <p:spPr>
          <a:xfrm rot="16200000">
            <a:off x="393814" y="5021036"/>
            <a:ext cx="1930400" cy="54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Sociales</a:t>
            </a:r>
            <a:endParaRPr lang="en-US" sz="2400" b="1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1260364" y="5026025"/>
            <a:ext cx="1930400" cy="54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Ambientales</a:t>
            </a:r>
            <a:endParaRPr lang="en-US" sz="2400" b="1" dirty="0"/>
          </a:p>
        </p:txBody>
      </p:sp>
      <p:sp>
        <p:nvSpPr>
          <p:cNvPr id="8" name="Rectángulo 7"/>
          <p:cNvSpPr/>
          <p:nvPr/>
        </p:nvSpPr>
        <p:spPr>
          <a:xfrm rot="16200000">
            <a:off x="-501537" y="5022850"/>
            <a:ext cx="1930400" cy="54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Económicos</a:t>
            </a:r>
            <a:endParaRPr lang="en-US" sz="2400" b="1" dirty="0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 bwMode="auto">
          <a:xfrm>
            <a:off x="141288" y="1144588"/>
            <a:ext cx="8886825" cy="1878012"/>
            <a:chOff x="89" y="721"/>
            <a:chExt cx="5598" cy="1183"/>
          </a:xfrm>
        </p:grpSpPr>
        <p:sp>
          <p:nvSpPr>
            <p:cNvPr id="10" name="AutoShape 8"/>
            <p:cNvSpPr>
              <a:spLocks noChangeAspect="1" noChangeArrowheads="1" noTextEdit="1"/>
            </p:cNvSpPr>
            <p:nvPr/>
          </p:nvSpPr>
          <p:spPr bwMode="auto">
            <a:xfrm>
              <a:off x="89" y="721"/>
              <a:ext cx="5598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721"/>
              <a:ext cx="131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noFill/>
            <a:ln w="1270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449" y="847"/>
              <a:ext cx="46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Proyecto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837" y="84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890" y="847"/>
              <a:ext cx="4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Residuos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351" y="977"/>
              <a:ext cx="7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Mercado Central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105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38" y="977"/>
              <a:ext cx="25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344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5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9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60" y="1467"/>
              <a:ext cx="57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Sistema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0" y="1597"/>
              <a:ext cx="53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Gestión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50" y="1726"/>
              <a:ext cx="43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Residuos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04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228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282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333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244" y="166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Separación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981" y="1429"/>
              <a:ext cx="878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078" y="1597"/>
              <a:ext cx="11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132" y="1597"/>
              <a:ext cx="1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183" y="1597"/>
              <a:ext cx="6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VERSU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920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10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161" y="1531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3212" y="1531"/>
              <a:ext cx="51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3222" y="1660"/>
              <a:ext cx="35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Biogás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3860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04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4101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4152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4021" y="1660"/>
              <a:ext cx="6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Acción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Social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1" name="Picture 5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80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890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94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4996" y="1467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Centro de 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476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5530" y="1467"/>
              <a:ext cx="15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4911" y="1597"/>
              <a:ext cx="73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 Valorización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5063" y="1726"/>
              <a:ext cx="40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Química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41" y="1200"/>
              <a:ext cx="2318" cy="163"/>
            </a:xfrm>
            <a:custGeom>
              <a:avLst/>
              <a:gdLst>
                <a:gd name="T0" fmla="*/ 2318 w 2318"/>
                <a:gd name="T1" fmla="*/ 0 h 163"/>
                <a:gd name="T2" fmla="*/ 2318 w 2318"/>
                <a:gd name="T3" fmla="*/ 115 h 163"/>
                <a:gd name="T4" fmla="*/ 0 w 2318"/>
                <a:gd name="T5" fmla="*/ 115 h 163"/>
                <a:gd name="T6" fmla="*/ 0 w 231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8" h="163">
                  <a:moveTo>
                    <a:pt x="2318" y="0"/>
                  </a:moveTo>
                  <a:lnTo>
                    <a:pt x="231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0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1481" y="1200"/>
              <a:ext cx="1378" cy="163"/>
            </a:xfrm>
            <a:custGeom>
              <a:avLst/>
              <a:gdLst>
                <a:gd name="T0" fmla="*/ 1378 w 1378"/>
                <a:gd name="T1" fmla="*/ 0 h 163"/>
                <a:gd name="T2" fmla="*/ 1378 w 1378"/>
                <a:gd name="T3" fmla="*/ 115 h 163"/>
                <a:gd name="T4" fmla="*/ 0 w 1378"/>
                <a:gd name="T5" fmla="*/ 115 h 163"/>
                <a:gd name="T6" fmla="*/ 0 w 137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63">
                  <a:moveTo>
                    <a:pt x="1378" y="0"/>
                  </a:moveTo>
                  <a:lnTo>
                    <a:pt x="137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144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420" y="1200"/>
              <a:ext cx="439" cy="163"/>
            </a:xfrm>
            <a:custGeom>
              <a:avLst/>
              <a:gdLst>
                <a:gd name="T0" fmla="*/ 439 w 439"/>
                <a:gd name="T1" fmla="*/ 0 h 163"/>
                <a:gd name="T2" fmla="*/ 439 w 439"/>
                <a:gd name="T3" fmla="*/ 115 h 163"/>
                <a:gd name="T4" fmla="*/ 0 w 439"/>
                <a:gd name="T5" fmla="*/ 115 h 163"/>
                <a:gd name="T6" fmla="*/ 0 w 439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163">
                  <a:moveTo>
                    <a:pt x="439" y="0"/>
                  </a:moveTo>
                  <a:lnTo>
                    <a:pt x="439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38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7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7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859" y="1200"/>
              <a:ext cx="501" cy="163"/>
            </a:xfrm>
            <a:custGeom>
              <a:avLst/>
              <a:gdLst>
                <a:gd name="T0" fmla="*/ 0 w 501"/>
                <a:gd name="T1" fmla="*/ 0 h 163"/>
                <a:gd name="T2" fmla="*/ 0 w 501"/>
                <a:gd name="T3" fmla="*/ 115 h 163"/>
                <a:gd name="T4" fmla="*/ 501 w 501"/>
                <a:gd name="T5" fmla="*/ 115 h 163"/>
                <a:gd name="T6" fmla="*/ 501 w 50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163">
                  <a:moveTo>
                    <a:pt x="0" y="0"/>
                  </a:moveTo>
                  <a:lnTo>
                    <a:pt x="0" y="115"/>
                  </a:lnTo>
                  <a:lnTo>
                    <a:pt x="501" y="115"/>
                  </a:lnTo>
                  <a:lnTo>
                    <a:pt x="50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332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2859" y="1200"/>
              <a:ext cx="1441" cy="163"/>
            </a:xfrm>
            <a:custGeom>
              <a:avLst/>
              <a:gdLst>
                <a:gd name="T0" fmla="*/ 0 w 1441"/>
                <a:gd name="T1" fmla="*/ 0 h 163"/>
                <a:gd name="T2" fmla="*/ 0 w 1441"/>
                <a:gd name="T3" fmla="*/ 115 h 163"/>
                <a:gd name="T4" fmla="*/ 1441 w 1441"/>
                <a:gd name="T5" fmla="*/ 115 h 163"/>
                <a:gd name="T6" fmla="*/ 1441 w 144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1" h="163">
                  <a:moveTo>
                    <a:pt x="0" y="0"/>
                  </a:moveTo>
                  <a:lnTo>
                    <a:pt x="0" y="115"/>
                  </a:lnTo>
                  <a:lnTo>
                    <a:pt x="1441" y="115"/>
                  </a:lnTo>
                  <a:lnTo>
                    <a:pt x="144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26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859" y="1200"/>
              <a:ext cx="2380" cy="163"/>
            </a:xfrm>
            <a:custGeom>
              <a:avLst/>
              <a:gdLst>
                <a:gd name="T0" fmla="*/ 0 w 2380"/>
                <a:gd name="T1" fmla="*/ 0 h 163"/>
                <a:gd name="T2" fmla="*/ 0 w 2380"/>
                <a:gd name="T3" fmla="*/ 115 h 163"/>
                <a:gd name="T4" fmla="*/ 2380 w 2380"/>
                <a:gd name="T5" fmla="*/ 115 h 163"/>
                <a:gd name="T6" fmla="*/ 2380 w 2380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0" h="163">
                  <a:moveTo>
                    <a:pt x="0" y="0"/>
                  </a:moveTo>
                  <a:lnTo>
                    <a:pt x="0" y="115"/>
                  </a:lnTo>
                  <a:lnTo>
                    <a:pt x="2380" y="115"/>
                  </a:lnTo>
                  <a:lnTo>
                    <a:pt x="238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201" y="1353"/>
              <a:ext cx="76" cy="76"/>
            </a:xfrm>
            <a:custGeom>
              <a:avLst/>
              <a:gdLst>
                <a:gd name="T0" fmla="*/ 76 w 76"/>
                <a:gd name="T1" fmla="*/ 0 h 76"/>
                <a:gd name="T2" fmla="*/ 38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76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904906" y="3503857"/>
            <a:ext cx="5676662" cy="1441341"/>
            <a:chOff x="2904906" y="3237157"/>
            <a:chExt cx="5676662" cy="1441341"/>
          </a:xfrm>
        </p:grpSpPr>
        <p:pic>
          <p:nvPicPr>
            <p:cNvPr id="7170" name="Picture 2" descr="http://memoria.mercabarna.es/sites/default/files/styles/news_body_slider_normal/public/noticies/img_09_1.jpg?itok=rODcWc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906" y="3237157"/>
              <a:ext cx="2555999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Resultado de imagen para tierra fertilizante en bolsa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84"/>
            <a:stretch/>
          </p:blipFill>
          <p:spPr bwMode="auto">
            <a:xfrm>
              <a:off x="6145669" y="3238498"/>
              <a:ext cx="2435899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4" name="Picture 6" descr="Resultado de imagen para cooperativa de reciclaje p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5016500"/>
            <a:ext cx="287094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ángulo 71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ángulo 73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ángulo 74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ángulo 76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ángulo 77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78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ángulo 79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ángulo 80"/>
          <p:cNvSpPr/>
          <p:nvPr/>
        </p:nvSpPr>
        <p:spPr>
          <a:xfrm>
            <a:off x="426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ángulo 81"/>
          <p:cNvSpPr/>
          <p:nvPr/>
        </p:nvSpPr>
        <p:spPr>
          <a:xfrm>
            <a:off x="4842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ángulo 82"/>
          <p:cNvSpPr/>
          <p:nvPr/>
        </p:nvSpPr>
        <p:spPr>
          <a:xfrm>
            <a:off x="5427665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ángulo 83"/>
          <p:cNvSpPr/>
          <p:nvPr/>
        </p:nvSpPr>
        <p:spPr>
          <a:xfrm>
            <a:off x="599815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adroTexto 84"/>
          <p:cNvSpPr txBox="1"/>
          <p:nvPr/>
        </p:nvSpPr>
        <p:spPr>
          <a:xfrm>
            <a:off x="760271" y="3051145"/>
            <a:ext cx="754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>
                <a:latin typeface="+mn-lt"/>
              </a:rPr>
              <a:t>Amortiguar los efectos sociales del proyecto para sustentar el mismo.</a:t>
            </a:r>
            <a:endParaRPr lang="en-US" sz="2000" b="1" i="1" dirty="0">
              <a:latin typeface="+mn-lt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190500" y="870856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 Componentes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1522" b="6601"/>
          <a:stretch/>
        </p:blipFill>
        <p:spPr>
          <a:xfrm>
            <a:off x="337344" y="3527675"/>
            <a:ext cx="5186363" cy="2921001"/>
          </a:xfrm>
          <a:prstGeom prst="rect">
            <a:avLst/>
          </a:prstGeom>
        </p:spPr>
      </p:pic>
      <p:pic>
        <p:nvPicPr>
          <p:cNvPr id="5" name="Picture 2" descr="http://kyaserv.com.ar/web/wp-content/uploads/2014/08/INTI-Logo-1000x6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4166" r="10700" b="15144"/>
          <a:stretch/>
        </p:blipFill>
        <p:spPr bwMode="auto">
          <a:xfrm>
            <a:off x="5915026" y="3648325"/>
            <a:ext cx="2039390" cy="11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miclubtecnologico.com.ar/blog/wp-content/uploads/2014/08/Logo-CONIC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92" y="5262661"/>
            <a:ext cx="1907058" cy="9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141288" y="1144588"/>
            <a:ext cx="8886825" cy="1878012"/>
            <a:chOff x="89" y="721"/>
            <a:chExt cx="5598" cy="1183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auto">
            <a:xfrm>
              <a:off x="89" y="721"/>
              <a:ext cx="5598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721"/>
              <a:ext cx="131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noFill/>
            <a:ln w="1270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449" y="847"/>
              <a:ext cx="46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Proyecto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837" y="84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890" y="847"/>
              <a:ext cx="4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Residuos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351" y="977"/>
              <a:ext cx="7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Mercado Central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05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138" y="977"/>
              <a:ext cx="25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344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0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5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09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60" y="1467"/>
              <a:ext cx="57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Sistema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10" y="1597"/>
              <a:ext cx="53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Gestión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50" y="1726"/>
              <a:ext cx="43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Residuos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04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228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282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333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244" y="166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Separación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4" name="Picture 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981" y="1429"/>
              <a:ext cx="878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078" y="1597"/>
              <a:ext cx="11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132" y="1597"/>
              <a:ext cx="1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183" y="1597"/>
              <a:ext cx="6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VERSU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920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310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3161" y="1531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212" y="1531"/>
              <a:ext cx="51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3222" y="1660"/>
              <a:ext cx="35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Biogás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860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404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4101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4152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4021" y="1660"/>
              <a:ext cx="6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Acción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Social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4800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4890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494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4996" y="1467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Centro de 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5476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5530" y="1467"/>
              <a:ext cx="15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4911" y="1597"/>
              <a:ext cx="73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 Valorización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5063" y="1726"/>
              <a:ext cx="40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Química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541" y="1200"/>
              <a:ext cx="2318" cy="163"/>
            </a:xfrm>
            <a:custGeom>
              <a:avLst/>
              <a:gdLst>
                <a:gd name="T0" fmla="*/ 2318 w 2318"/>
                <a:gd name="T1" fmla="*/ 0 h 163"/>
                <a:gd name="T2" fmla="*/ 2318 w 2318"/>
                <a:gd name="T3" fmla="*/ 115 h 163"/>
                <a:gd name="T4" fmla="*/ 0 w 2318"/>
                <a:gd name="T5" fmla="*/ 115 h 163"/>
                <a:gd name="T6" fmla="*/ 0 w 231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8" h="163">
                  <a:moveTo>
                    <a:pt x="2318" y="0"/>
                  </a:moveTo>
                  <a:lnTo>
                    <a:pt x="231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50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1481" y="1200"/>
              <a:ext cx="1378" cy="163"/>
            </a:xfrm>
            <a:custGeom>
              <a:avLst/>
              <a:gdLst>
                <a:gd name="T0" fmla="*/ 1378 w 1378"/>
                <a:gd name="T1" fmla="*/ 0 h 163"/>
                <a:gd name="T2" fmla="*/ 1378 w 1378"/>
                <a:gd name="T3" fmla="*/ 115 h 163"/>
                <a:gd name="T4" fmla="*/ 0 w 1378"/>
                <a:gd name="T5" fmla="*/ 115 h 163"/>
                <a:gd name="T6" fmla="*/ 0 w 137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63">
                  <a:moveTo>
                    <a:pt x="1378" y="0"/>
                  </a:moveTo>
                  <a:lnTo>
                    <a:pt x="137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144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2420" y="1200"/>
              <a:ext cx="439" cy="163"/>
            </a:xfrm>
            <a:custGeom>
              <a:avLst/>
              <a:gdLst>
                <a:gd name="T0" fmla="*/ 439 w 439"/>
                <a:gd name="T1" fmla="*/ 0 h 163"/>
                <a:gd name="T2" fmla="*/ 439 w 439"/>
                <a:gd name="T3" fmla="*/ 115 h 163"/>
                <a:gd name="T4" fmla="*/ 0 w 439"/>
                <a:gd name="T5" fmla="*/ 115 h 163"/>
                <a:gd name="T6" fmla="*/ 0 w 439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163">
                  <a:moveTo>
                    <a:pt x="439" y="0"/>
                  </a:moveTo>
                  <a:lnTo>
                    <a:pt x="439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238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7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7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2859" y="1200"/>
              <a:ext cx="501" cy="163"/>
            </a:xfrm>
            <a:custGeom>
              <a:avLst/>
              <a:gdLst>
                <a:gd name="T0" fmla="*/ 0 w 501"/>
                <a:gd name="T1" fmla="*/ 0 h 163"/>
                <a:gd name="T2" fmla="*/ 0 w 501"/>
                <a:gd name="T3" fmla="*/ 115 h 163"/>
                <a:gd name="T4" fmla="*/ 501 w 501"/>
                <a:gd name="T5" fmla="*/ 115 h 163"/>
                <a:gd name="T6" fmla="*/ 501 w 50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163">
                  <a:moveTo>
                    <a:pt x="0" y="0"/>
                  </a:moveTo>
                  <a:lnTo>
                    <a:pt x="0" y="115"/>
                  </a:lnTo>
                  <a:lnTo>
                    <a:pt x="501" y="115"/>
                  </a:lnTo>
                  <a:lnTo>
                    <a:pt x="50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332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2859" y="1200"/>
              <a:ext cx="1441" cy="163"/>
            </a:xfrm>
            <a:custGeom>
              <a:avLst/>
              <a:gdLst>
                <a:gd name="T0" fmla="*/ 0 w 1441"/>
                <a:gd name="T1" fmla="*/ 0 h 163"/>
                <a:gd name="T2" fmla="*/ 0 w 1441"/>
                <a:gd name="T3" fmla="*/ 115 h 163"/>
                <a:gd name="T4" fmla="*/ 1441 w 1441"/>
                <a:gd name="T5" fmla="*/ 115 h 163"/>
                <a:gd name="T6" fmla="*/ 1441 w 144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1" h="163">
                  <a:moveTo>
                    <a:pt x="0" y="0"/>
                  </a:moveTo>
                  <a:lnTo>
                    <a:pt x="0" y="115"/>
                  </a:lnTo>
                  <a:lnTo>
                    <a:pt x="1441" y="115"/>
                  </a:lnTo>
                  <a:lnTo>
                    <a:pt x="144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26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2859" y="1200"/>
              <a:ext cx="2380" cy="163"/>
            </a:xfrm>
            <a:custGeom>
              <a:avLst/>
              <a:gdLst>
                <a:gd name="T0" fmla="*/ 0 w 2380"/>
                <a:gd name="T1" fmla="*/ 0 h 163"/>
                <a:gd name="T2" fmla="*/ 0 w 2380"/>
                <a:gd name="T3" fmla="*/ 115 h 163"/>
                <a:gd name="T4" fmla="*/ 2380 w 2380"/>
                <a:gd name="T5" fmla="*/ 115 h 163"/>
                <a:gd name="T6" fmla="*/ 2380 w 2380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0" h="163">
                  <a:moveTo>
                    <a:pt x="0" y="0"/>
                  </a:moveTo>
                  <a:lnTo>
                    <a:pt x="0" y="115"/>
                  </a:lnTo>
                  <a:lnTo>
                    <a:pt x="2380" y="115"/>
                  </a:lnTo>
                  <a:lnTo>
                    <a:pt x="238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5201" y="1353"/>
              <a:ext cx="76" cy="76"/>
            </a:xfrm>
            <a:custGeom>
              <a:avLst/>
              <a:gdLst>
                <a:gd name="T0" fmla="*/ 76 w 76"/>
                <a:gd name="T1" fmla="*/ 0 h 76"/>
                <a:gd name="T2" fmla="*/ 38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76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ángulo 70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ángulo 71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ángulo 73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ángulo 74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ángulo 76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ángulo 77"/>
          <p:cNvSpPr/>
          <p:nvPr/>
        </p:nvSpPr>
        <p:spPr>
          <a:xfrm>
            <a:off x="426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78"/>
          <p:cNvSpPr/>
          <p:nvPr/>
        </p:nvSpPr>
        <p:spPr>
          <a:xfrm>
            <a:off x="4842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ángulo 79"/>
          <p:cNvSpPr/>
          <p:nvPr/>
        </p:nvSpPr>
        <p:spPr>
          <a:xfrm>
            <a:off x="5427665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ángulo 80"/>
          <p:cNvSpPr/>
          <p:nvPr/>
        </p:nvSpPr>
        <p:spPr>
          <a:xfrm>
            <a:off x="599815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ángulo 81"/>
          <p:cNvSpPr/>
          <p:nvPr/>
        </p:nvSpPr>
        <p:spPr>
          <a:xfrm>
            <a:off x="6584289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adroTexto 82"/>
          <p:cNvSpPr txBox="1"/>
          <p:nvPr/>
        </p:nvSpPr>
        <p:spPr>
          <a:xfrm>
            <a:off x="638748" y="3065433"/>
            <a:ext cx="789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>
                <a:latin typeface="+mn-lt"/>
              </a:rPr>
              <a:t>Desarrollar tecnologías para el aprovechamiento químico de los residuos.</a:t>
            </a:r>
            <a:endParaRPr lang="en-US" sz="2000" b="1" i="1" dirty="0">
              <a:latin typeface="+mn-lt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190500" y="870856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 Componentes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26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4842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5427665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599815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6584289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7170428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190500" y="870856"/>
            <a:ext cx="809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. Etapa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actual – Búsqueda de Financiamiento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4" y="1609731"/>
            <a:ext cx="8041890" cy="47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26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4842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5427665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599815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6584289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7170428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190500" y="870856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. Etapa actual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073400" y="1165423"/>
            <a:ext cx="5776356" cy="1031427"/>
            <a:chOff x="3073400" y="873323"/>
            <a:chExt cx="5776356" cy="1031427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/>
            <a:srcRect l="34376" r="1"/>
            <a:stretch/>
          </p:blipFill>
          <p:spPr>
            <a:xfrm>
              <a:off x="3235325" y="1270250"/>
              <a:ext cx="5614431" cy="634500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3073400" y="1181100"/>
              <a:ext cx="5776356" cy="7236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626116" y="873323"/>
              <a:ext cx="2850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i="1" dirty="0" smtClean="0">
                  <a:solidFill>
                    <a:srgbClr val="FF0000"/>
                  </a:solidFill>
                </a:rPr>
                <a:t>Sistema de tratamiento Integral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89" y="2501901"/>
            <a:ext cx="7494653" cy="364311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1" r="65447"/>
          <a:stretch/>
        </p:blipFill>
        <p:spPr>
          <a:xfrm>
            <a:off x="294243" y="1562100"/>
            <a:ext cx="2956163" cy="6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90500" y="870856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. Resultados esperados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41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ángulo 42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ángulo 43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ángulo 44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ángulo 45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ángulo 46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ángulo 47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ángulo 48"/>
          <p:cNvSpPr/>
          <p:nvPr/>
        </p:nvSpPr>
        <p:spPr>
          <a:xfrm>
            <a:off x="426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ángulo 49"/>
          <p:cNvSpPr/>
          <p:nvPr/>
        </p:nvSpPr>
        <p:spPr>
          <a:xfrm>
            <a:off x="4842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ángulo 50"/>
          <p:cNvSpPr/>
          <p:nvPr/>
        </p:nvSpPr>
        <p:spPr>
          <a:xfrm>
            <a:off x="5427665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ángulo 51"/>
          <p:cNvSpPr/>
          <p:nvPr/>
        </p:nvSpPr>
        <p:spPr>
          <a:xfrm>
            <a:off x="599815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ángulo 52"/>
          <p:cNvSpPr/>
          <p:nvPr/>
        </p:nvSpPr>
        <p:spPr>
          <a:xfrm>
            <a:off x="6584289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ángulo 53"/>
          <p:cNvSpPr/>
          <p:nvPr/>
        </p:nvSpPr>
        <p:spPr>
          <a:xfrm>
            <a:off x="7170428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ángulo 54"/>
          <p:cNvSpPr/>
          <p:nvPr/>
        </p:nvSpPr>
        <p:spPr>
          <a:xfrm>
            <a:off x="7756567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9" descr="paper_durex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" y="1394078"/>
            <a:ext cx="8398514" cy="522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58" name="Picture 5" descr="C:\Users\dllorent\AppData\Local\Microsoft\Windows\Temporary Internet Files\Content.IE5\EBWX1LLX\MC90043258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4484">
            <a:off x="4019263" y="1252096"/>
            <a:ext cx="646875" cy="7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25 CuadroTexto"/>
          <p:cNvSpPr txBox="1"/>
          <p:nvPr/>
        </p:nvSpPr>
        <p:spPr>
          <a:xfrm>
            <a:off x="685800" y="1758393"/>
            <a:ext cx="764676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MX" sz="1800" b="1" u="sng" noProof="0" dirty="0" smtClean="0">
                <a:solidFill>
                  <a:sysClr val="windowText" lastClr="000000"/>
                </a:solidFill>
              </a:rPr>
              <a:t>Resumen: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i="0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Mejorar la</a:t>
            </a:r>
            <a:r>
              <a:rPr kumimoji="0" lang="es-MX" sz="1800" i="0" strike="noStrike" kern="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gestión con el</a:t>
            </a:r>
            <a:r>
              <a:rPr kumimoji="0" lang="es-MX" sz="1800" i="0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Plan</a:t>
            </a:r>
            <a:r>
              <a:rPr kumimoji="0" lang="es-MX" sz="1800" i="0" strike="noStrike" kern="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Integral de Tratamiento de Residuos</a:t>
            </a:r>
            <a:r>
              <a:rPr kumimoji="0" lang="es-MX" sz="1800" i="0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dirty="0" smtClean="0">
                <a:solidFill>
                  <a:sysClr val="windowText" lastClr="000000"/>
                </a:solidFill>
              </a:rPr>
              <a:t>Generar</a:t>
            </a:r>
            <a:r>
              <a:rPr lang="es-MX" sz="1800" noProof="0" dirty="0" smtClean="0">
                <a:solidFill>
                  <a:sysClr val="windowText" lastClr="000000"/>
                </a:solidFill>
              </a:rPr>
              <a:t> energía renovable (eléctrica 10-15% del consumo).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dirty="0" smtClean="0">
                <a:solidFill>
                  <a:sysClr val="windowText" lastClr="000000"/>
                </a:solidFill>
              </a:rPr>
              <a:t>Gestionar eficientemente las donaciones de alimentos.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noProof="0" dirty="0" smtClean="0">
                <a:solidFill>
                  <a:sysClr val="windowText" lastClr="000000"/>
                </a:solidFill>
              </a:rPr>
              <a:t>Mejorar el impacto medioambiental del mercado (Bajar huella de carbono).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dirty="0" smtClean="0">
                <a:solidFill>
                  <a:sysClr val="windowText" lastClr="000000"/>
                </a:solidFill>
              </a:rPr>
              <a:t>Producir fertilizante orgánico.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dirty="0" smtClean="0">
                <a:solidFill>
                  <a:sysClr val="windowText" lastClr="000000"/>
                </a:solidFill>
              </a:rPr>
              <a:t>Generar tecnologías de valorización química de residuos. Cooperación FH.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noProof="0" dirty="0" smtClean="0">
                <a:solidFill>
                  <a:sysClr val="windowText" lastClr="000000"/>
                </a:solidFill>
              </a:rPr>
              <a:t>Plan RSE del MC con inclusión social.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dirty="0" smtClean="0">
                <a:solidFill>
                  <a:sysClr val="windowText" lastClr="000000"/>
                </a:solidFill>
              </a:rPr>
              <a:t>Optimizar los recursos asignados al tratamiento de residuos del MC.</a:t>
            </a:r>
            <a:endParaRPr lang="es-MX" sz="1800" noProof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produccion.gob.ar/wp-content/themes/minprod/img/Logo-minister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3" y="958265"/>
            <a:ext cx="394903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estadisticas.ambiente.gob.ar/estilos/estadisticas/assets/img/logo_say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21687" r="6917" b="18342"/>
          <a:stretch/>
        </p:blipFill>
        <p:spPr bwMode="auto">
          <a:xfrm>
            <a:off x="354499" y="4408520"/>
            <a:ext cx="378592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groindustria.gob.ar/sitio/_img/logo_ministerio2.png?ss23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 b="12220"/>
          <a:stretch/>
        </p:blipFill>
        <p:spPr bwMode="auto">
          <a:xfrm>
            <a:off x="466990" y="2746634"/>
            <a:ext cx="34987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minem.gob.ar/servicios/img/32870/1000/1000/ministerio-de-energia-y-mineria-de-la-naci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6" b="40390"/>
          <a:stretch/>
        </p:blipFill>
        <p:spPr bwMode="auto">
          <a:xfrm>
            <a:off x="340404" y="3592614"/>
            <a:ext cx="438401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buenosaires.tur.ar/assets/front/img/logo-def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79" y="5539348"/>
            <a:ext cx="185675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laborlegislativa.com/wp-content/uploads/2015/06/logo-gcb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26" y="5540897"/>
            <a:ext cx="22915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ongresoeducacionfisica.fahce.unlp.edu.ar/descargables/Copia%20-2-%20de%20logo%20mincyt%20NUEVO.JPG/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63" y="1775394"/>
            <a:ext cx="21861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miclubtecnologico.com.ar/blog/wp-content/uploads/2014/08/Logo-CONICE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19" y="4357916"/>
            <a:ext cx="178925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pbs.twimg.com/profile_images/1332118494/Logo_Twitter_400x4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62" y="102299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yaserv.com.ar/web/wp-content/uploads/2014/08/INTI-Logo-1000x613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4166" r="10700" b="15144"/>
          <a:stretch/>
        </p:blipFill>
        <p:spPr bwMode="auto">
          <a:xfrm>
            <a:off x="5785981" y="2942548"/>
            <a:ext cx="19705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828423" y="5737253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/>
              <a:t>Entre Otros</a:t>
            </a:r>
            <a:endParaRPr lang="en-US" sz="2000" b="1" i="1" dirty="0"/>
          </a:p>
        </p:txBody>
      </p:sp>
      <p:sp>
        <p:nvSpPr>
          <p:cNvPr id="28" name="Rectángulo 27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ángulo 28"/>
          <p:cNvSpPr/>
          <p:nvPr/>
        </p:nvSpPr>
        <p:spPr>
          <a:xfrm>
            <a:off x="829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ángulo 29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ángulo 44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ángulo 45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ángulo 46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ángulo 47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ángulo 48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ángulo 49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ángulo 50"/>
          <p:cNvSpPr/>
          <p:nvPr/>
        </p:nvSpPr>
        <p:spPr>
          <a:xfrm>
            <a:off x="426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ángulo 51"/>
          <p:cNvSpPr/>
          <p:nvPr/>
        </p:nvSpPr>
        <p:spPr>
          <a:xfrm>
            <a:off x="4842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ángulo 52"/>
          <p:cNvSpPr/>
          <p:nvPr/>
        </p:nvSpPr>
        <p:spPr>
          <a:xfrm>
            <a:off x="5427665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ángulo 53"/>
          <p:cNvSpPr/>
          <p:nvPr/>
        </p:nvSpPr>
        <p:spPr>
          <a:xfrm>
            <a:off x="599815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ángulo 54"/>
          <p:cNvSpPr/>
          <p:nvPr/>
        </p:nvSpPr>
        <p:spPr>
          <a:xfrm>
            <a:off x="6584289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ángulo 55"/>
          <p:cNvSpPr/>
          <p:nvPr/>
        </p:nvSpPr>
        <p:spPr>
          <a:xfrm>
            <a:off x="7170428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ángulo 56"/>
          <p:cNvSpPr/>
          <p:nvPr/>
        </p:nvSpPr>
        <p:spPr>
          <a:xfrm>
            <a:off x="7756567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85371" y="3151232"/>
            <a:ext cx="7245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Gracias por su atención!</a:t>
            </a:r>
            <a:endParaRPr lang="es-ES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71278" y="5299603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800" b="1" dirty="0" smtClean="0">
                <a:latin typeface="+mj-lt"/>
              </a:rPr>
              <a:t>Ing. Federico Wagner </a:t>
            </a:r>
          </a:p>
          <a:p>
            <a:pPr algn="ctr"/>
            <a:r>
              <a:rPr lang="es-ES_tradnl" sz="1800" i="1" dirty="0" smtClean="0">
                <a:latin typeface="+mj-lt"/>
              </a:rPr>
              <a:t>fwagner@produccion.gob.ar</a:t>
            </a:r>
            <a:endParaRPr lang="es-ES" sz="1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7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7400" y="885371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Agenda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7 Grupo"/>
          <p:cNvGrpSpPr/>
          <p:nvPr/>
        </p:nvGrpSpPr>
        <p:grpSpPr>
          <a:xfrm>
            <a:off x="787400" y="1757260"/>
            <a:ext cx="7318829" cy="656843"/>
            <a:chOff x="0" y="299049"/>
            <a:chExt cx="5555450" cy="397800"/>
          </a:xfrm>
          <a:solidFill>
            <a:srgbClr val="20566C">
              <a:alpha val="50196"/>
            </a:srgbClr>
          </a:solidFill>
        </p:grpSpPr>
        <p:sp>
          <p:nvSpPr>
            <p:cNvPr id="35" name="8 Rectángulo redondeado"/>
            <p:cNvSpPr/>
            <p:nvPr/>
          </p:nvSpPr>
          <p:spPr>
            <a:xfrm>
              <a:off x="0" y="299049"/>
              <a:ext cx="5555450" cy="397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9 Rectángulo"/>
            <p:cNvSpPr/>
            <p:nvPr/>
          </p:nvSpPr>
          <p:spPr>
            <a:xfrm>
              <a:off x="19419" y="318468"/>
              <a:ext cx="5516612" cy="3589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444500" algn="l"/>
                </a:tabLst>
              </a:pPr>
              <a:r>
                <a:rPr lang="es-ES_tradnl" sz="2800" kern="1200" dirty="0">
                  <a:solidFill>
                    <a:schemeClr val="bg1"/>
                  </a:solidFill>
                </a:rPr>
                <a:t>1</a:t>
              </a:r>
              <a:r>
                <a:rPr lang="es-ES_tradnl" sz="2800" kern="1200" dirty="0" smtClean="0">
                  <a:solidFill>
                    <a:schemeClr val="bg1"/>
                  </a:solidFill>
                </a:rPr>
                <a:t>.	Situación inicial</a:t>
              </a:r>
              <a:endParaRPr lang="es-ES_tradnl" sz="3200" dirty="0"/>
            </a:p>
          </p:txBody>
        </p:sp>
      </p:grpSp>
      <p:grpSp>
        <p:nvGrpSpPr>
          <p:cNvPr id="8" name="10 Grupo"/>
          <p:cNvGrpSpPr/>
          <p:nvPr/>
        </p:nvGrpSpPr>
        <p:grpSpPr>
          <a:xfrm>
            <a:off x="787400" y="2532617"/>
            <a:ext cx="7318829" cy="656843"/>
            <a:chOff x="0" y="299049"/>
            <a:chExt cx="5555450" cy="397800"/>
          </a:xfrm>
          <a:solidFill>
            <a:srgbClr val="20566C">
              <a:alpha val="50196"/>
            </a:srgbClr>
          </a:solidFill>
        </p:grpSpPr>
        <p:sp>
          <p:nvSpPr>
            <p:cNvPr id="33" name="11 Rectángulo redondeado"/>
            <p:cNvSpPr/>
            <p:nvPr/>
          </p:nvSpPr>
          <p:spPr>
            <a:xfrm>
              <a:off x="0" y="299049"/>
              <a:ext cx="5555450" cy="397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12 Rectángulo"/>
            <p:cNvSpPr/>
            <p:nvPr/>
          </p:nvSpPr>
          <p:spPr>
            <a:xfrm>
              <a:off x="19419" y="318468"/>
              <a:ext cx="5516612" cy="3589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444500" algn="l"/>
                </a:tabLst>
              </a:pPr>
              <a:r>
                <a:rPr lang="es-ES_tradnl" sz="2800" kern="1200" dirty="0">
                  <a:solidFill>
                    <a:schemeClr val="bg1"/>
                  </a:solidFill>
                </a:rPr>
                <a:t>2</a:t>
              </a:r>
              <a:r>
                <a:rPr lang="es-ES_tradnl" sz="2800" kern="1200" dirty="0" smtClean="0">
                  <a:solidFill>
                    <a:schemeClr val="bg1"/>
                  </a:solidFill>
                </a:rPr>
                <a:t>.  Visión	</a:t>
              </a:r>
              <a:endParaRPr lang="es-ES_tradnl" sz="28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10 Grupo"/>
          <p:cNvGrpSpPr/>
          <p:nvPr/>
        </p:nvGrpSpPr>
        <p:grpSpPr>
          <a:xfrm>
            <a:off x="787400" y="3259880"/>
            <a:ext cx="7318829" cy="656843"/>
            <a:chOff x="0" y="299049"/>
            <a:chExt cx="5555450" cy="397800"/>
          </a:xfrm>
          <a:solidFill>
            <a:srgbClr val="20566C">
              <a:alpha val="50196"/>
            </a:srgbClr>
          </a:solidFill>
        </p:grpSpPr>
        <p:sp>
          <p:nvSpPr>
            <p:cNvPr id="16" name="11 Rectángulo redondeado"/>
            <p:cNvSpPr/>
            <p:nvPr/>
          </p:nvSpPr>
          <p:spPr>
            <a:xfrm>
              <a:off x="0" y="299049"/>
              <a:ext cx="5555450" cy="397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2 Rectángulo"/>
            <p:cNvSpPr/>
            <p:nvPr/>
          </p:nvSpPr>
          <p:spPr>
            <a:xfrm>
              <a:off x="19419" y="318468"/>
              <a:ext cx="5516612" cy="3589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444500" algn="l"/>
                </a:tabLst>
              </a:pPr>
              <a:r>
                <a:rPr lang="es-ES_tradnl" sz="2800" kern="1200" dirty="0">
                  <a:solidFill>
                    <a:schemeClr val="bg1"/>
                  </a:solidFill>
                </a:rPr>
                <a:t>3</a:t>
              </a:r>
              <a:r>
                <a:rPr lang="es-ES_tradnl" sz="2800" kern="1200" dirty="0" smtClean="0">
                  <a:solidFill>
                    <a:schemeClr val="bg1"/>
                  </a:solidFill>
                </a:rPr>
                <a:t>.	Sistema Integral + Componentes</a:t>
              </a:r>
              <a:endParaRPr lang="es-ES_tradnl" sz="3200" dirty="0"/>
            </a:p>
          </p:txBody>
        </p:sp>
      </p:grpSp>
      <p:grpSp>
        <p:nvGrpSpPr>
          <p:cNvPr id="21" name="10 Grupo"/>
          <p:cNvGrpSpPr/>
          <p:nvPr/>
        </p:nvGrpSpPr>
        <p:grpSpPr>
          <a:xfrm>
            <a:off x="787400" y="4043978"/>
            <a:ext cx="7318829" cy="656843"/>
            <a:chOff x="0" y="299049"/>
            <a:chExt cx="5555450" cy="397800"/>
          </a:xfrm>
          <a:solidFill>
            <a:srgbClr val="20566C">
              <a:alpha val="50196"/>
            </a:srgbClr>
          </a:solidFill>
        </p:grpSpPr>
        <p:sp>
          <p:nvSpPr>
            <p:cNvPr id="22" name="11 Rectángulo redondeado"/>
            <p:cNvSpPr/>
            <p:nvPr/>
          </p:nvSpPr>
          <p:spPr>
            <a:xfrm>
              <a:off x="0" y="299049"/>
              <a:ext cx="5555450" cy="397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12 Rectángulo"/>
            <p:cNvSpPr/>
            <p:nvPr/>
          </p:nvSpPr>
          <p:spPr>
            <a:xfrm>
              <a:off x="19419" y="318468"/>
              <a:ext cx="5516612" cy="3589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444500" algn="l"/>
                </a:tabLst>
              </a:pPr>
              <a:r>
                <a:rPr lang="es-ES_tradnl" sz="2800" kern="1200" dirty="0">
                  <a:solidFill>
                    <a:schemeClr val="bg1"/>
                  </a:solidFill>
                </a:rPr>
                <a:t>4</a:t>
              </a:r>
              <a:r>
                <a:rPr lang="es-ES_tradnl" sz="2800" kern="1200" dirty="0" smtClean="0">
                  <a:solidFill>
                    <a:schemeClr val="bg1"/>
                  </a:solidFill>
                </a:rPr>
                <a:t>.	Etapa actual</a:t>
              </a:r>
              <a:endParaRPr lang="es-ES_tradnl" sz="3200" dirty="0"/>
            </a:p>
          </p:txBody>
        </p:sp>
      </p:grpSp>
      <p:grpSp>
        <p:nvGrpSpPr>
          <p:cNvPr id="24" name="10 Grupo"/>
          <p:cNvGrpSpPr/>
          <p:nvPr/>
        </p:nvGrpSpPr>
        <p:grpSpPr>
          <a:xfrm>
            <a:off x="787400" y="4772988"/>
            <a:ext cx="7318829" cy="656843"/>
            <a:chOff x="0" y="299049"/>
            <a:chExt cx="5555450" cy="397800"/>
          </a:xfrm>
          <a:solidFill>
            <a:srgbClr val="20566C">
              <a:alpha val="50196"/>
            </a:srgbClr>
          </a:solidFill>
        </p:grpSpPr>
        <p:sp>
          <p:nvSpPr>
            <p:cNvPr id="25" name="11 Rectángulo redondeado"/>
            <p:cNvSpPr/>
            <p:nvPr/>
          </p:nvSpPr>
          <p:spPr>
            <a:xfrm>
              <a:off x="0" y="299049"/>
              <a:ext cx="5555450" cy="397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12 Rectángulo"/>
            <p:cNvSpPr/>
            <p:nvPr/>
          </p:nvSpPr>
          <p:spPr>
            <a:xfrm>
              <a:off x="19419" y="318468"/>
              <a:ext cx="5516612" cy="3589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444500" algn="l"/>
                </a:tabLst>
              </a:pPr>
              <a:r>
                <a:rPr lang="es-ES_tradnl" sz="2800" kern="1200" dirty="0">
                  <a:solidFill>
                    <a:schemeClr val="bg1"/>
                  </a:solidFill>
                </a:rPr>
                <a:t>5</a:t>
              </a:r>
              <a:r>
                <a:rPr lang="es-ES_tradnl" sz="2800" kern="1200" dirty="0" smtClean="0">
                  <a:solidFill>
                    <a:schemeClr val="bg1"/>
                  </a:solidFill>
                </a:rPr>
                <a:t>.	Resultados esperados</a:t>
              </a:r>
              <a:endParaRPr lang="es-ES_tradnl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70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7400" y="870856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1. Situación Inicial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89" y="1373014"/>
            <a:ext cx="3341914" cy="24778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195" y="3984172"/>
            <a:ext cx="3260080" cy="24166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2973" y="1373014"/>
            <a:ext cx="3135086" cy="24819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515" y="3984172"/>
            <a:ext cx="3074410" cy="2416630"/>
          </a:xfrm>
          <a:prstGeom prst="rect">
            <a:avLst/>
          </a:prstGeom>
        </p:spPr>
      </p:pic>
      <p:grpSp>
        <p:nvGrpSpPr>
          <p:cNvPr id="9" name="22 Grupo"/>
          <p:cNvGrpSpPr/>
          <p:nvPr/>
        </p:nvGrpSpPr>
        <p:grpSpPr>
          <a:xfrm>
            <a:off x="2575630" y="2405847"/>
            <a:ext cx="3934686" cy="2754027"/>
            <a:chOff x="4317127" y="3585339"/>
            <a:chExt cx="4873749" cy="2318436"/>
          </a:xfrm>
        </p:grpSpPr>
        <p:pic>
          <p:nvPicPr>
            <p:cNvPr id="10" name="Picture 9" descr="paper_durex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rgbClr val="FFFF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127" y="3918682"/>
              <a:ext cx="4873749" cy="198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</p:pic>
        <p:pic>
          <p:nvPicPr>
            <p:cNvPr id="11" name="Picture 5" descr="C:\Users\dllorent\AppData\Local\Microsoft\Windows\Temporary Internet Files\Content.IE5\EBWX1LLX\MC900432586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94484">
              <a:off x="6326544" y="3585339"/>
              <a:ext cx="801260" cy="60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25 CuadroTexto"/>
            <p:cNvSpPr txBox="1"/>
            <p:nvPr/>
          </p:nvSpPr>
          <p:spPr>
            <a:xfrm>
              <a:off x="4317127" y="4180699"/>
              <a:ext cx="4820095" cy="1437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es-MX" sz="1800" b="1" u="sng" noProof="0" dirty="0" smtClean="0">
                  <a:solidFill>
                    <a:sysClr val="windowText" lastClr="000000"/>
                  </a:solidFill>
                </a:rPr>
                <a:t>Residuos: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800" i="0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30.000</a:t>
              </a:r>
              <a:r>
                <a:rPr kumimoji="0" lang="es-MX" sz="1800" i="0" strike="noStrike" kern="0" cap="none" spc="0" normalizeH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Toneladas/año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MX" sz="1800" baseline="0" noProof="0" dirty="0" smtClean="0">
                  <a:solidFill>
                    <a:sysClr val="windowText" lastClr="000000"/>
                  </a:solidFill>
                </a:rPr>
                <a:t>Aprox. 70%</a:t>
              </a:r>
              <a:r>
                <a:rPr lang="es-MX" sz="1800" noProof="0" dirty="0" smtClean="0">
                  <a:solidFill>
                    <a:sysClr val="windowText" lastClr="000000"/>
                  </a:solidFill>
                </a:rPr>
                <a:t> Orgánicos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MX" sz="1800" dirty="0" smtClean="0">
                  <a:solidFill>
                    <a:sysClr val="windowText" lastClr="000000"/>
                  </a:solidFill>
                </a:rPr>
                <a:t>Aprox. 30% Costos del MC (Residuos + Electricidad)</a:t>
              </a:r>
              <a:endParaRPr lang="es-MX" sz="1800" noProof="0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7400" y="870856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1. Situación Inicial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4266276" y="1714287"/>
            <a:ext cx="4384019" cy="4170255"/>
            <a:chOff x="4266276" y="1714287"/>
            <a:chExt cx="4384019" cy="4170255"/>
          </a:xfrm>
        </p:grpSpPr>
        <p:pic>
          <p:nvPicPr>
            <p:cNvPr id="16" name="Picture 6" descr="http://www.produccion.gob.ar/wp-content/themes/minprod/img/Logo-ministeri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935" y="1714287"/>
              <a:ext cx="394903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estadisticas.ambiente.gob.ar/estilos/estadisticas/assets/img/logo_sayd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3" t="21687" r="6917" b="18342"/>
            <a:stretch/>
          </p:blipFill>
          <p:spPr bwMode="auto">
            <a:xfrm>
              <a:off x="4280371" y="5164542"/>
              <a:ext cx="378592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www.agroindustria.gob.ar/sitio/_img/logo_ministerio2.png?ss23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55" b="12220"/>
            <a:stretch/>
          </p:blipFill>
          <p:spPr bwMode="auto">
            <a:xfrm>
              <a:off x="4392862" y="3502656"/>
              <a:ext cx="349876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www.minem.gob.ar/servicios/img/32870/1000/1000/ministerio-de-energia-y-mineria-de-la-nacion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16" b="40390"/>
            <a:stretch/>
          </p:blipFill>
          <p:spPr bwMode="auto">
            <a:xfrm>
              <a:off x="4266276" y="4348636"/>
              <a:ext cx="4384019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ongresoeducacionfisica.fahce.unlp.edu.ar/descargables/Copia%20-2-%20de%20logo%20mincyt%20NUEVO.JPG/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935" y="2531416"/>
              <a:ext cx="2186105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2" descr="https://pbs.twimg.com/profile_images/1332118494/Logo_Twitter_400x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7" y="13940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meet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4" y="3323416"/>
            <a:ext cx="3042389" cy="25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www.intechopen.com/source/html/48650/media/image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1" y="1898473"/>
            <a:ext cx="7972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/>
          <p:cNvSpPr txBox="1"/>
          <p:nvPr/>
        </p:nvSpPr>
        <p:spPr>
          <a:xfrm>
            <a:off x="228414" y="1384019"/>
            <a:ext cx="882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i="1" dirty="0" smtClean="0">
                <a:latin typeface="+mn-lt"/>
              </a:rPr>
              <a:t>Desarrollar una Biorrefinería en el Mercado Central de Buenos Aires</a:t>
            </a:r>
            <a:endParaRPr lang="en-US" sz="2400" b="1" i="1" dirty="0">
              <a:latin typeface="+mn-lt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87400" y="870856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2. Visión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96"/>
          <a:stretch/>
        </p:blipFill>
        <p:spPr>
          <a:xfrm>
            <a:off x="516414" y="1396630"/>
            <a:ext cx="7581900" cy="52708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787400" y="870856"/>
            <a:ext cx="616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 Sistema Integral + Componentes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863630"/>
            <a:ext cx="5253037" cy="365905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3988" y="4624388"/>
            <a:ext cx="8886825" cy="1878012"/>
            <a:chOff x="97" y="2913"/>
            <a:chExt cx="5598" cy="1183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7" y="2913"/>
              <a:ext cx="5598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" y="2913"/>
              <a:ext cx="131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261" y="2936"/>
              <a:ext cx="1213" cy="45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61" y="2936"/>
              <a:ext cx="1213" cy="456"/>
            </a:xfrm>
            <a:prstGeom prst="rect">
              <a:avLst/>
            </a:prstGeom>
            <a:noFill/>
            <a:ln w="1270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457" y="3039"/>
              <a:ext cx="38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Proyecto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845" y="3039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898" y="3039"/>
              <a:ext cx="41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Residuos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359" y="3169"/>
              <a:ext cx="75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Mercado Central 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113" y="3169"/>
              <a:ext cx="3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146" y="3169"/>
              <a:ext cx="2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RMC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352" y="3169"/>
              <a:ext cx="3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3613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09" y="3621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3" y="3659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17" y="3659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68" y="3659"/>
              <a:ext cx="5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Sistema de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18" y="3789"/>
              <a:ext cx="4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Gestión</a:t>
              </a:r>
              <a:r>
                <a:rPr kumimoji="0" 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de 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358" y="3918"/>
              <a:ext cx="39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Residuos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3613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1049" y="3621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1236" y="3723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1290" y="3723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1341" y="3723"/>
              <a:ext cx="43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1252" y="3852"/>
              <a:ext cx="48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Separación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3613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989" y="3621"/>
              <a:ext cx="878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2086" y="3789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2140" y="3789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2191" y="3789"/>
              <a:ext cx="5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VERSU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613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2928" y="3621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115" y="3723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3169" y="3723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3220" y="3723"/>
              <a:ext cx="43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3230" y="3852"/>
              <a:ext cx="28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Biogás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" y="3613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3868" y="3621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4055" y="3723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4109" y="3723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4160" y="3723"/>
              <a:ext cx="43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4029" y="3852"/>
              <a:ext cx="57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Acción Social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" y="3613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4808" y="3621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4898" y="3659"/>
              <a:ext cx="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4953" y="3659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5004" y="3659"/>
              <a:ext cx="4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Centro de I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5484" y="3659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5538" y="3659"/>
              <a:ext cx="9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53"/>
            <p:cNvSpPr>
              <a:spLocks noChangeArrowheads="1"/>
            </p:cNvSpPr>
            <p:nvPr/>
          </p:nvSpPr>
          <p:spPr bwMode="auto">
            <a:xfrm>
              <a:off x="4919" y="3789"/>
              <a:ext cx="6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 Valorización 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54"/>
            <p:cNvSpPr>
              <a:spLocks noChangeArrowheads="1"/>
            </p:cNvSpPr>
            <p:nvPr/>
          </p:nvSpPr>
          <p:spPr bwMode="auto">
            <a:xfrm>
              <a:off x="5071" y="3918"/>
              <a:ext cx="3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Química</a:t>
              </a: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549" y="3392"/>
              <a:ext cx="2318" cy="163"/>
            </a:xfrm>
            <a:custGeom>
              <a:avLst/>
              <a:gdLst>
                <a:gd name="T0" fmla="*/ 2318 w 2318"/>
                <a:gd name="T1" fmla="*/ 0 h 163"/>
                <a:gd name="T2" fmla="*/ 2318 w 2318"/>
                <a:gd name="T3" fmla="*/ 115 h 163"/>
                <a:gd name="T4" fmla="*/ 0 w 2318"/>
                <a:gd name="T5" fmla="*/ 115 h 163"/>
                <a:gd name="T6" fmla="*/ 0 w 231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8" h="163">
                  <a:moveTo>
                    <a:pt x="2318" y="0"/>
                  </a:moveTo>
                  <a:lnTo>
                    <a:pt x="231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511" y="3545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1489" y="3392"/>
              <a:ext cx="1378" cy="163"/>
            </a:xfrm>
            <a:custGeom>
              <a:avLst/>
              <a:gdLst>
                <a:gd name="T0" fmla="*/ 1378 w 1378"/>
                <a:gd name="T1" fmla="*/ 0 h 163"/>
                <a:gd name="T2" fmla="*/ 1378 w 1378"/>
                <a:gd name="T3" fmla="*/ 115 h 163"/>
                <a:gd name="T4" fmla="*/ 0 w 1378"/>
                <a:gd name="T5" fmla="*/ 115 h 163"/>
                <a:gd name="T6" fmla="*/ 0 w 137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63">
                  <a:moveTo>
                    <a:pt x="1378" y="0"/>
                  </a:moveTo>
                  <a:lnTo>
                    <a:pt x="137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1451" y="3545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2428" y="3392"/>
              <a:ext cx="439" cy="163"/>
            </a:xfrm>
            <a:custGeom>
              <a:avLst/>
              <a:gdLst>
                <a:gd name="T0" fmla="*/ 439 w 439"/>
                <a:gd name="T1" fmla="*/ 0 h 163"/>
                <a:gd name="T2" fmla="*/ 439 w 439"/>
                <a:gd name="T3" fmla="*/ 115 h 163"/>
                <a:gd name="T4" fmla="*/ 0 w 439"/>
                <a:gd name="T5" fmla="*/ 115 h 163"/>
                <a:gd name="T6" fmla="*/ 0 w 439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163">
                  <a:moveTo>
                    <a:pt x="439" y="0"/>
                  </a:moveTo>
                  <a:lnTo>
                    <a:pt x="439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2391" y="3545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7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7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2867" y="3392"/>
              <a:ext cx="501" cy="163"/>
            </a:xfrm>
            <a:custGeom>
              <a:avLst/>
              <a:gdLst>
                <a:gd name="T0" fmla="*/ 0 w 501"/>
                <a:gd name="T1" fmla="*/ 0 h 163"/>
                <a:gd name="T2" fmla="*/ 0 w 501"/>
                <a:gd name="T3" fmla="*/ 115 h 163"/>
                <a:gd name="T4" fmla="*/ 501 w 501"/>
                <a:gd name="T5" fmla="*/ 115 h 163"/>
                <a:gd name="T6" fmla="*/ 501 w 50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163">
                  <a:moveTo>
                    <a:pt x="0" y="0"/>
                  </a:moveTo>
                  <a:lnTo>
                    <a:pt x="0" y="115"/>
                  </a:lnTo>
                  <a:lnTo>
                    <a:pt x="501" y="115"/>
                  </a:lnTo>
                  <a:lnTo>
                    <a:pt x="50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3330" y="3545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2867" y="3392"/>
              <a:ext cx="1441" cy="163"/>
            </a:xfrm>
            <a:custGeom>
              <a:avLst/>
              <a:gdLst>
                <a:gd name="T0" fmla="*/ 0 w 1441"/>
                <a:gd name="T1" fmla="*/ 0 h 163"/>
                <a:gd name="T2" fmla="*/ 0 w 1441"/>
                <a:gd name="T3" fmla="*/ 115 h 163"/>
                <a:gd name="T4" fmla="*/ 1441 w 1441"/>
                <a:gd name="T5" fmla="*/ 115 h 163"/>
                <a:gd name="T6" fmla="*/ 1441 w 144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1" h="163">
                  <a:moveTo>
                    <a:pt x="0" y="0"/>
                  </a:moveTo>
                  <a:lnTo>
                    <a:pt x="0" y="115"/>
                  </a:lnTo>
                  <a:lnTo>
                    <a:pt x="1441" y="115"/>
                  </a:lnTo>
                  <a:lnTo>
                    <a:pt x="144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4270" y="3545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2867" y="3392"/>
              <a:ext cx="2380" cy="163"/>
            </a:xfrm>
            <a:custGeom>
              <a:avLst/>
              <a:gdLst>
                <a:gd name="T0" fmla="*/ 0 w 2380"/>
                <a:gd name="T1" fmla="*/ 0 h 163"/>
                <a:gd name="T2" fmla="*/ 0 w 2380"/>
                <a:gd name="T3" fmla="*/ 115 h 163"/>
                <a:gd name="T4" fmla="*/ 2380 w 2380"/>
                <a:gd name="T5" fmla="*/ 115 h 163"/>
                <a:gd name="T6" fmla="*/ 2380 w 2380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0" h="163">
                  <a:moveTo>
                    <a:pt x="0" y="0"/>
                  </a:moveTo>
                  <a:lnTo>
                    <a:pt x="0" y="115"/>
                  </a:lnTo>
                  <a:lnTo>
                    <a:pt x="2380" y="115"/>
                  </a:lnTo>
                  <a:lnTo>
                    <a:pt x="238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5209" y="3545"/>
              <a:ext cx="76" cy="76"/>
            </a:xfrm>
            <a:custGeom>
              <a:avLst/>
              <a:gdLst>
                <a:gd name="T0" fmla="*/ 76 w 76"/>
                <a:gd name="T1" fmla="*/ 0 h 76"/>
                <a:gd name="T2" fmla="*/ 38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76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66" name="Rectángulo 65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ángulo 66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ángulo 67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ángulo 68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ángulo 69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ángulo 70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ángulo 71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waste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57" y="3680009"/>
            <a:ext cx="4300470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Resultado de imagen para wast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141288" y="1144588"/>
            <a:ext cx="8886825" cy="1878012"/>
            <a:chOff x="89" y="721"/>
            <a:chExt cx="5598" cy="1183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auto">
            <a:xfrm>
              <a:off x="89" y="721"/>
              <a:ext cx="5598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721"/>
              <a:ext cx="131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noFill/>
            <a:ln w="1270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449" y="847"/>
              <a:ext cx="46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Proyecto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837" y="84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890" y="847"/>
              <a:ext cx="4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Residuos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351" y="977"/>
              <a:ext cx="7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Mercado Central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105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138" y="977"/>
              <a:ext cx="25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344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65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10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09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60" y="1467"/>
              <a:ext cx="57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Sistema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310" y="1597"/>
              <a:ext cx="53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Gestión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350" y="1726"/>
              <a:ext cx="43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Residuos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72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1041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228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1282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1333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1244" y="166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Separación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78" name="Picture 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1981" y="1429"/>
              <a:ext cx="878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078" y="1597"/>
              <a:ext cx="11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2132" y="1597"/>
              <a:ext cx="1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2183" y="1597"/>
              <a:ext cx="6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VERSU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83" name="Picture 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292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310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3161" y="1531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3212" y="1531"/>
              <a:ext cx="51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3222" y="1660"/>
              <a:ext cx="35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Biogás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89" name="Picture 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386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404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4101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4152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4021" y="1660"/>
              <a:ext cx="6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Acción Social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95" name="Picture 5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480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4890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494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4996" y="1467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Centro de 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5476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7"/>
            <p:cNvSpPr>
              <a:spLocks noChangeArrowheads="1"/>
            </p:cNvSpPr>
            <p:nvPr/>
          </p:nvSpPr>
          <p:spPr bwMode="auto">
            <a:xfrm>
              <a:off x="5530" y="1467"/>
              <a:ext cx="15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4911" y="1597"/>
              <a:ext cx="73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 Valorización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5063" y="1726"/>
              <a:ext cx="40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Química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541" y="1200"/>
              <a:ext cx="2318" cy="163"/>
            </a:xfrm>
            <a:custGeom>
              <a:avLst/>
              <a:gdLst>
                <a:gd name="T0" fmla="*/ 2318 w 2318"/>
                <a:gd name="T1" fmla="*/ 0 h 163"/>
                <a:gd name="T2" fmla="*/ 2318 w 2318"/>
                <a:gd name="T3" fmla="*/ 115 h 163"/>
                <a:gd name="T4" fmla="*/ 0 w 2318"/>
                <a:gd name="T5" fmla="*/ 115 h 163"/>
                <a:gd name="T6" fmla="*/ 0 w 231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8" h="163">
                  <a:moveTo>
                    <a:pt x="2318" y="0"/>
                  </a:moveTo>
                  <a:lnTo>
                    <a:pt x="231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50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1481" y="1200"/>
              <a:ext cx="1378" cy="163"/>
            </a:xfrm>
            <a:custGeom>
              <a:avLst/>
              <a:gdLst>
                <a:gd name="T0" fmla="*/ 1378 w 1378"/>
                <a:gd name="T1" fmla="*/ 0 h 163"/>
                <a:gd name="T2" fmla="*/ 1378 w 1378"/>
                <a:gd name="T3" fmla="*/ 115 h 163"/>
                <a:gd name="T4" fmla="*/ 0 w 1378"/>
                <a:gd name="T5" fmla="*/ 115 h 163"/>
                <a:gd name="T6" fmla="*/ 0 w 137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63">
                  <a:moveTo>
                    <a:pt x="1378" y="0"/>
                  </a:moveTo>
                  <a:lnTo>
                    <a:pt x="137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144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2420" y="1200"/>
              <a:ext cx="439" cy="163"/>
            </a:xfrm>
            <a:custGeom>
              <a:avLst/>
              <a:gdLst>
                <a:gd name="T0" fmla="*/ 439 w 439"/>
                <a:gd name="T1" fmla="*/ 0 h 163"/>
                <a:gd name="T2" fmla="*/ 439 w 439"/>
                <a:gd name="T3" fmla="*/ 115 h 163"/>
                <a:gd name="T4" fmla="*/ 0 w 439"/>
                <a:gd name="T5" fmla="*/ 115 h 163"/>
                <a:gd name="T6" fmla="*/ 0 w 439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163">
                  <a:moveTo>
                    <a:pt x="439" y="0"/>
                  </a:moveTo>
                  <a:lnTo>
                    <a:pt x="439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238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7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7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2859" y="1200"/>
              <a:ext cx="501" cy="163"/>
            </a:xfrm>
            <a:custGeom>
              <a:avLst/>
              <a:gdLst>
                <a:gd name="T0" fmla="*/ 0 w 501"/>
                <a:gd name="T1" fmla="*/ 0 h 163"/>
                <a:gd name="T2" fmla="*/ 0 w 501"/>
                <a:gd name="T3" fmla="*/ 115 h 163"/>
                <a:gd name="T4" fmla="*/ 501 w 501"/>
                <a:gd name="T5" fmla="*/ 115 h 163"/>
                <a:gd name="T6" fmla="*/ 501 w 50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163">
                  <a:moveTo>
                    <a:pt x="0" y="0"/>
                  </a:moveTo>
                  <a:lnTo>
                    <a:pt x="0" y="115"/>
                  </a:lnTo>
                  <a:lnTo>
                    <a:pt x="501" y="115"/>
                  </a:lnTo>
                  <a:lnTo>
                    <a:pt x="50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332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2859" y="1200"/>
              <a:ext cx="1441" cy="163"/>
            </a:xfrm>
            <a:custGeom>
              <a:avLst/>
              <a:gdLst>
                <a:gd name="T0" fmla="*/ 0 w 1441"/>
                <a:gd name="T1" fmla="*/ 0 h 163"/>
                <a:gd name="T2" fmla="*/ 0 w 1441"/>
                <a:gd name="T3" fmla="*/ 115 h 163"/>
                <a:gd name="T4" fmla="*/ 1441 w 1441"/>
                <a:gd name="T5" fmla="*/ 115 h 163"/>
                <a:gd name="T6" fmla="*/ 1441 w 144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1" h="163">
                  <a:moveTo>
                    <a:pt x="0" y="0"/>
                  </a:moveTo>
                  <a:lnTo>
                    <a:pt x="0" y="115"/>
                  </a:lnTo>
                  <a:lnTo>
                    <a:pt x="1441" y="115"/>
                  </a:lnTo>
                  <a:lnTo>
                    <a:pt x="144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auto">
            <a:xfrm>
              <a:off x="426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2859" y="1200"/>
              <a:ext cx="2380" cy="163"/>
            </a:xfrm>
            <a:custGeom>
              <a:avLst/>
              <a:gdLst>
                <a:gd name="T0" fmla="*/ 0 w 2380"/>
                <a:gd name="T1" fmla="*/ 0 h 163"/>
                <a:gd name="T2" fmla="*/ 0 w 2380"/>
                <a:gd name="T3" fmla="*/ 115 h 163"/>
                <a:gd name="T4" fmla="*/ 2380 w 2380"/>
                <a:gd name="T5" fmla="*/ 115 h 163"/>
                <a:gd name="T6" fmla="*/ 2380 w 2380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0" h="163">
                  <a:moveTo>
                    <a:pt x="0" y="0"/>
                  </a:moveTo>
                  <a:lnTo>
                    <a:pt x="0" y="115"/>
                  </a:lnTo>
                  <a:lnTo>
                    <a:pt x="2380" y="115"/>
                  </a:lnTo>
                  <a:lnTo>
                    <a:pt x="238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auto">
            <a:xfrm>
              <a:off x="5201" y="1353"/>
              <a:ext cx="76" cy="76"/>
            </a:xfrm>
            <a:custGeom>
              <a:avLst/>
              <a:gdLst>
                <a:gd name="T0" fmla="*/ 76 w 76"/>
                <a:gd name="T1" fmla="*/ 0 h 76"/>
                <a:gd name="T2" fmla="*/ 38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76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Rectángulo 68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ángulo 69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ángulo 70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ángulo 71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ángulo 73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ángulo 74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Resultado de imagen para separacion en orig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1" y="3771686"/>
            <a:ext cx="4130225" cy="24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30274" y="3154363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>
                <a:latin typeface="+mn-lt"/>
              </a:rPr>
              <a:t>Permitir el aprovechamiento de los residuos de manera diferenciada.</a:t>
            </a:r>
            <a:endParaRPr lang="en-US" sz="2000" b="1" i="1" dirty="0">
              <a:latin typeface="+mn-lt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190500" y="870856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 Componentes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waste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0" y="3484593"/>
            <a:ext cx="6782676" cy="296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41288" y="1144588"/>
            <a:ext cx="8886825" cy="1878012"/>
            <a:chOff x="89" y="721"/>
            <a:chExt cx="5598" cy="1183"/>
          </a:xfrm>
        </p:grpSpPr>
        <p:sp>
          <p:nvSpPr>
            <p:cNvPr id="7" name="AutoShape 8"/>
            <p:cNvSpPr>
              <a:spLocks noChangeAspect="1" noChangeArrowheads="1" noTextEdit="1"/>
            </p:cNvSpPr>
            <p:nvPr/>
          </p:nvSpPr>
          <p:spPr bwMode="auto">
            <a:xfrm>
              <a:off x="89" y="721"/>
              <a:ext cx="5598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721"/>
              <a:ext cx="131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253" y="744"/>
              <a:ext cx="1213" cy="456"/>
            </a:xfrm>
            <a:prstGeom prst="rect">
              <a:avLst/>
            </a:prstGeom>
            <a:noFill/>
            <a:ln w="1270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449" y="847"/>
              <a:ext cx="46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Proyecto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837" y="84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890" y="847"/>
              <a:ext cx="4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Residuos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351" y="977"/>
              <a:ext cx="7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Mercado Central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105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138" y="977"/>
              <a:ext cx="25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RMC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344" y="977"/>
              <a:ext cx="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10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309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60" y="1467"/>
              <a:ext cx="57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Sistema 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10" y="1597"/>
              <a:ext cx="53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Gestión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50" y="1726"/>
              <a:ext cx="43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Residuos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6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041" y="1429"/>
              <a:ext cx="879" cy="4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228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282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333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244" y="166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Separación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2" name="Picture 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1981" y="1429"/>
              <a:ext cx="878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2078" y="1597"/>
              <a:ext cx="11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2132" y="1597"/>
              <a:ext cx="1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2183" y="1597"/>
              <a:ext cx="6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VERSU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7" name="Picture 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292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310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3161" y="1531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3212" y="1531"/>
              <a:ext cx="51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3222" y="1660"/>
              <a:ext cx="35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Biogás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3" name="Picture 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1421"/>
              <a:ext cx="88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86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4047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4101" y="1531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4152" y="1531"/>
              <a:ext cx="5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4021" y="1660"/>
              <a:ext cx="6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Acción Social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9" name="Picture 5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" y="1421"/>
              <a:ext cx="882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4800" y="1429"/>
              <a:ext cx="879" cy="456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4890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4945" y="1467"/>
              <a:ext cx="1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4996" y="1467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Centro de 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5476" y="1467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5530" y="1467"/>
              <a:ext cx="15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4911" y="1597"/>
              <a:ext cx="73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 Valorización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5063" y="1726"/>
              <a:ext cx="40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Química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541" y="1200"/>
              <a:ext cx="2318" cy="163"/>
            </a:xfrm>
            <a:custGeom>
              <a:avLst/>
              <a:gdLst>
                <a:gd name="T0" fmla="*/ 2318 w 2318"/>
                <a:gd name="T1" fmla="*/ 0 h 163"/>
                <a:gd name="T2" fmla="*/ 2318 w 2318"/>
                <a:gd name="T3" fmla="*/ 115 h 163"/>
                <a:gd name="T4" fmla="*/ 0 w 2318"/>
                <a:gd name="T5" fmla="*/ 115 h 163"/>
                <a:gd name="T6" fmla="*/ 0 w 231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8" h="163">
                  <a:moveTo>
                    <a:pt x="2318" y="0"/>
                  </a:moveTo>
                  <a:lnTo>
                    <a:pt x="231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50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1481" y="1200"/>
              <a:ext cx="1378" cy="163"/>
            </a:xfrm>
            <a:custGeom>
              <a:avLst/>
              <a:gdLst>
                <a:gd name="T0" fmla="*/ 1378 w 1378"/>
                <a:gd name="T1" fmla="*/ 0 h 163"/>
                <a:gd name="T2" fmla="*/ 1378 w 1378"/>
                <a:gd name="T3" fmla="*/ 115 h 163"/>
                <a:gd name="T4" fmla="*/ 0 w 1378"/>
                <a:gd name="T5" fmla="*/ 115 h 163"/>
                <a:gd name="T6" fmla="*/ 0 w 137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163">
                  <a:moveTo>
                    <a:pt x="1378" y="0"/>
                  </a:moveTo>
                  <a:lnTo>
                    <a:pt x="1378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144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2420" y="1200"/>
              <a:ext cx="439" cy="163"/>
            </a:xfrm>
            <a:custGeom>
              <a:avLst/>
              <a:gdLst>
                <a:gd name="T0" fmla="*/ 439 w 439"/>
                <a:gd name="T1" fmla="*/ 0 h 163"/>
                <a:gd name="T2" fmla="*/ 439 w 439"/>
                <a:gd name="T3" fmla="*/ 115 h 163"/>
                <a:gd name="T4" fmla="*/ 0 w 439"/>
                <a:gd name="T5" fmla="*/ 115 h 163"/>
                <a:gd name="T6" fmla="*/ 0 w 439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9" h="163">
                  <a:moveTo>
                    <a:pt x="439" y="0"/>
                  </a:moveTo>
                  <a:lnTo>
                    <a:pt x="439" y="115"/>
                  </a:lnTo>
                  <a:lnTo>
                    <a:pt x="0" y="115"/>
                  </a:lnTo>
                  <a:lnTo>
                    <a:pt x="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2383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7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7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2859" y="1200"/>
              <a:ext cx="501" cy="163"/>
            </a:xfrm>
            <a:custGeom>
              <a:avLst/>
              <a:gdLst>
                <a:gd name="T0" fmla="*/ 0 w 501"/>
                <a:gd name="T1" fmla="*/ 0 h 163"/>
                <a:gd name="T2" fmla="*/ 0 w 501"/>
                <a:gd name="T3" fmla="*/ 115 h 163"/>
                <a:gd name="T4" fmla="*/ 501 w 501"/>
                <a:gd name="T5" fmla="*/ 115 h 163"/>
                <a:gd name="T6" fmla="*/ 501 w 50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163">
                  <a:moveTo>
                    <a:pt x="0" y="0"/>
                  </a:moveTo>
                  <a:lnTo>
                    <a:pt x="0" y="115"/>
                  </a:lnTo>
                  <a:lnTo>
                    <a:pt x="501" y="115"/>
                  </a:lnTo>
                  <a:lnTo>
                    <a:pt x="50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332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2859" y="1200"/>
              <a:ext cx="1441" cy="163"/>
            </a:xfrm>
            <a:custGeom>
              <a:avLst/>
              <a:gdLst>
                <a:gd name="T0" fmla="*/ 0 w 1441"/>
                <a:gd name="T1" fmla="*/ 0 h 163"/>
                <a:gd name="T2" fmla="*/ 0 w 1441"/>
                <a:gd name="T3" fmla="*/ 115 h 163"/>
                <a:gd name="T4" fmla="*/ 1441 w 1441"/>
                <a:gd name="T5" fmla="*/ 115 h 163"/>
                <a:gd name="T6" fmla="*/ 1441 w 1441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1" h="163">
                  <a:moveTo>
                    <a:pt x="0" y="0"/>
                  </a:moveTo>
                  <a:lnTo>
                    <a:pt x="0" y="115"/>
                  </a:lnTo>
                  <a:lnTo>
                    <a:pt x="1441" y="115"/>
                  </a:lnTo>
                  <a:lnTo>
                    <a:pt x="1441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4262" y="1353"/>
              <a:ext cx="75" cy="76"/>
            </a:xfrm>
            <a:custGeom>
              <a:avLst/>
              <a:gdLst>
                <a:gd name="T0" fmla="*/ 75 w 75"/>
                <a:gd name="T1" fmla="*/ 0 h 76"/>
                <a:gd name="T2" fmla="*/ 38 w 75"/>
                <a:gd name="T3" fmla="*/ 76 h 76"/>
                <a:gd name="T4" fmla="*/ 0 w 75"/>
                <a:gd name="T5" fmla="*/ 0 h 76"/>
                <a:gd name="T6" fmla="*/ 75 w 7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75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2859" y="1200"/>
              <a:ext cx="2380" cy="163"/>
            </a:xfrm>
            <a:custGeom>
              <a:avLst/>
              <a:gdLst>
                <a:gd name="T0" fmla="*/ 0 w 2380"/>
                <a:gd name="T1" fmla="*/ 0 h 163"/>
                <a:gd name="T2" fmla="*/ 0 w 2380"/>
                <a:gd name="T3" fmla="*/ 115 h 163"/>
                <a:gd name="T4" fmla="*/ 2380 w 2380"/>
                <a:gd name="T5" fmla="*/ 115 h 163"/>
                <a:gd name="T6" fmla="*/ 2380 w 2380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0" h="163">
                  <a:moveTo>
                    <a:pt x="0" y="0"/>
                  </a:moveTo>
                  <a:lnTo>
                    <a:pt x="0" y="115"/>
                  </a:lnTo>
                  <a:lnTo>
                    <a:pt x="2380" y="115"/>
                  </a:lnTo>
                  <a:lnTo>
                    <a:pt x="2380" y="163"/>
                  </a:lnTo>
                </a:path>
              </a:pathLst>
            </a:custGeom>
            <a:noFill/>
            <a:ln w="1746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5201" y="1353"/>
              <a:ext cx="76" cy="76"/>
            </a:xfrm>
            <a:custGeom>
              <a:avLst/>
              <a:gdLst>
                <a:gd name="T0" fmla="*/ 76 w 76"/>
                <a:gd name="T1" fmla="*/ 0 h 76"/>
                <a:gd name="T2" fmla="*/ 38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76" y="0"/>
                  </a:moveTo>
                  <a:lnTo>
                    <a:pt x="38" y="76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228414" y="6616700"/>
            <a:ext cx="8640000" cy="1016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ángulo 70"/>
          <p:cNvSpPr/>
          <p:nvPr/>
        </p:nvSpPr>
        <p:spPr>
          <a:xfrm>
            <a:off x="228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ángulo 71"/>
          <p:cNvSpPr/>
          <p:nvPr/>
        </p:nvSpPr>
        <p:spPr>
          <a:xfrm>
            <a:off x="804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138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ángulo 73"/>
          <p:cNvSpPr/>
          <p:nvPr/>
        </p:nvSpPr>
        <p:spPr>
          <a:xfrm>
            <a:off x="1959460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ángulo 74"/>
          <p:cNvSpPr/>
          <p:nvPr/>
        </p:nvSpPr>
        <p:spPr>
          <a:xfrm>
            <a:off x="2532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31148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ángulo 76"/>
          <p:cNvSpPr/>
          <p:nvPr/>
        </p:nvSpPr>
        <p:spPr>
          <a:xfrm>
            <a:off x="370359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ángulo 77"/>
          <p:cNvSpPr/>
          <p:nvPr/>
        </p:nvSpPr>
        <p:spPr>
          <a:xfrm>
            <a:off x="4260414" y="6616700"/>
            <a:ext cx="576000" cy="10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adroTexto 78"/>
          <p:cNvSpPr txBox="1"/>
          <p:nvPr/>
        </p:nvSpPr>
        <p:spPr>
          <a:xfrm>
            <a:off x="733624" y="3078133"/>
            <a:ext cx="7476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>
                <a:latin typeface="+mn-lt"/>
              </a:rPr>
              <a:t>Aumentar la cantidad de residuos disponibles para ser aprovechados.</a:t>
            </a:r>
            <a:endParaRPr lang="en-US" sz="2000" b="1" i="1" dirty="0">
              <a:latin typeface="+mn-lt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190500" y="870856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. Componentes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Presentación en pantalla (4:3)</PresentationFormat>
  <Paragraphs>308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SUBSECRETARÍA DE ARTICULACIÓN FEDERAL Y SECTORIAL</dc:title>
  <dc:creator>Fede</dc:creator>
  <cp:lastModifiedBy>Fede</cp:lastModifiedBy>
  <cp:revision>159</cp:revision>
  <dcterms:modified xsi:type="dcterms:W3CDTF">2016-12-13T12:19:48Z</dcterms:modified>
</cp:coreProperties>
</file>