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3"/>
  </p:notesMasterIdLst>
  <p:handoutMasterIdLst>
    <p:handoutMasterId r:id="rId54"/>
  </p:handoutMasterIdLst>
  <p:sldIdLst>
    <p:sldId id="257" r:id="rId2"/>
    <p:sldId id="343" r:id="rId3"/>
    <p:sldId id="379" r:id="rId4"/>
    <p:sldId id="380" r:id="rId5"/>
    <p:sldId id="275" r:id="rId6"/>
    <p:sldId id="276" r:id="rId7"/>
    <p:sldId id="277" r:id="rId8"/>
    <p:sldId id="427" r:id="rId9"/>
    <p:sldId id="328" r:id="rId10"/>
    <p:sldId id="329" r:id="rId11"/>
    <p:sldId id="287" r:id="rId12"/>
    <p:sldId id="331" r:id="rId13"/>
    <p:sldId id="332" r:id="rId14"/>
    <p:sldId id="429" r:id="rId15"/>
    <p:sldId id="446" r:id="rId16"/>
    <p:sldId id="289" r:id="rId17"/>
    <p:sldId id="334" r:id="rId18"/>
    <p:sldId id="335" r:id="rId19"/>
    <p:sldId id="288" r:id="rId20"/>
    <p:sldId id="290" r:id="rId21"/>
    <p:sldId id="293" r:id="rId22"/>
    <p:sldId id="442" r:id="rId23"/>
    <p:sldId id="401" r:id="rId24"/>
    <p:sldId id="297" r:id="rId25"/>
    <p:sldId id="445" r:id="rId26"/>
    <p:sldId id="298" r:id="rId27"/>
    <p:sldId id="301" r:id="rId28"/>
    <p:sldId id="300" r:id="rId29"/>
    <p:sldId id="411" r:id="rId30"/>
    <p:sldId id="373" r:id="rId31"/>
    <p:sldId id="443" r:id="rId32"/>
    <p:sldId id="304" r:id="rId33"/>
    <p:sldId id="305" r:id="rId34"/>
    <p:sldId id="306" r:id="rId35"/>
    <p:sldId id="378" r:id="rId36"/>
    <p:sldId id="307" r:id="rId37"/>
    <p:sldId id="419" r:id="rId38"/>
    <p:sldId id="323"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269" r:id="rId52"/>
  </p:sldIdLst>
  <p:sldSz cx="9144000" cy="6858000" type="screen4x3"/>
  <p:notesSz cx="6858000" cy="9144000"/>
  <p:defaultTextStyle>
    <a:defPPr>
      <a:defRPr lang="en-US"/>
    </a:defPPr>
    <a:lvl1pPr algn="l" rtl="0" eaLnBrk="0" fontAlgn="base" hangingPunct="0">
      <a:spcBef>
        <a:spcPct val="0"/>
      </a:spcBef>
      <a:spcAft>
        <a:spcPct val="0"/>
      </a:spcAft>
      <a:defRPr sz="1400" u="sng"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u="sng"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u="sng"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u="sng"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u="sng"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u="sng"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u="sng"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u="sng"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u="sng"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4319">
          <p15:clr>
            <a:srgbClr val="A4A3A4"/>
          </p15:clr>
        </p15:guide>
        <p15:guide id="2" orient="horz" pos="224">
          <p15:clr>
            <a:srgbClr val="A4A3A4"/>
          </p15:clr>
        </p15:guide>
        <p15:guide id="3">
          <p15:clr>
            <a:srgbClr val="A4A3A4"/>
          </p15:clr>
        </p15:guide>
        <p15:guide id="4" pos="5759">
          <p15:clr>
            <a:srgbClr val="A4A3A4"/>
          </p15:clr>
        </p15:guide>
        <p15:guide id="5" pos="5232">
          <p15:clr>
            <a:srgbClr val="A4A3A4"/>
          </p15:clr>
        </p15:guide>
        <p15:guide id="6" pos="4032">
          <p15:clr>
            <a:srgbClr val="A4A3A4"/>
          </p15:clr>
        </p15:guide>
        <p15:guide id="7" pos="3453">
          <p15:clr>
            <a:srgbClr val="A4A3A4"/>
          </p15:clr>
        </p15:guide>
        <p15:guide id="8" pos="561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FABFF"/>
    <a:srgbClr val="0099FF"/>
    <a:srgbClr val="133272"/>
    <a:srgbClr val="008000"/>
    <a:srgbClr val="08255A"/>
    <a:srgbClr val="0033CC"/>
    <a:srgbClr val="FF2929"/>
    <a:srgbClr val="632B8D"/>
    <a:srgbClr val="B0B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98417" autoAdjust="0"/>
  </p:normalViewPr>
  <p:slideViewPr>
    <p:cSldViewPr snapToGrid="0">
      <p:cViewPr>
        <p:scale>
          <a:sx n="77" d="100"/>
          <a:sy n="77" d="100"/>
        </p:scale>
        <p:origin x="-1170" y="-72"/>
      </p:cViewPr>
      <p:guideLst>
        <p:guide orient="horz" pos="4319"/>
        <p:guide orient="horz" pos="224"/>
        <p:guide/>
        <p:guide pos="5759"/>
        <p:guide pos="5232"/>
        <p:guide pos="4032"/>
        <p:guide pos="3453"/>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2358"/>
    </p:cViewPr>
  </p:sorterViewPr>
  <p:notesViewPr>
    <p:cSldViewPr snapToGrid="0">
      <p:cViewPr varScale="1">
        <p:scale>
          <a:sx n="56" d="100"/>
          <a:sy n="56" d="100"/>
        </p:scale>
        <p:origin x="-282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3175">
            <a:noFill/>
            <a:miter lim="800000"/>
            <a:headEnd/>
            <a:tailEnd/>
          </a:ln>
          <a:effectLst/>
        </p:spPr>
        <p:txBody>
          <a:bodyPr vert="horz" wrap="square" lIns="90488" tIns="44450" rIns="91440" bIns="44450" numCol="1" anchor="t" anchorCtr="0" compatLnSpc="1">
            <a:prstTxWarp prst="textNoShape">
              <a:avLst/>
            </a:prstTxWarp>
            <a:spAutoFit/>
          </a:bodyPr>
          <a:lstStyle>
            <a:lvl1pPr>
              <a:lnSpc>
                <a:spcPct val="110000"/>
              </a:lnSpc>
              <a:spcBef>
                <a:spcPct val="150000"/>
              </a:spcBef>
              <a:spcAft>
                <a:spcPct val="25000"/>
              </a:spcAft>
              <a:buClr>
                <a:schemeClr val="tx1"/>
              </a:buClr>
              <a:buFontTx/>
              <a:buChar char="•"/>
              <a:defRPr sz="1200" u="none">
                <a:latin typeface="Verdana" pitchFamily="34" charset="0"/>
              </a:defRPr>
            </a:lvl1pPr>
          </a:lstStyle>
          <a:p>
            <a:endParaRPr lang="es-AR"/>
          </a:p>
        </p:txBody>
      </p:sp>
      <p:sp>
        <p:nvSpPr>
          <p:cNvPr id="32771" name="Rectangle 3"/>
          <p:cNvSpPr>
            <a:spLocks noGrp="1" noChangeArrowheads="1"/>
          </p:cNvSpPr>
          <p:nvPr>
            <p:ph type="dt" sz="quarter" idx="1"/>
          </p:nvPr>
        </p:nvSpPr>
        <p:spPr bwMode="auto">
          <a:xfrm>
            <a:off x="3886200" y="0"/>
            <a:ext cx="2971800" cy="457200"/>
          </a:xfrm>
          <a:prstGeom prst="rect">
            <a:avLst/>
          </a:prstGeom>
          <a:noFill/>
          <a:ln w="3175">
            <a:noFill/>
            <a:miter lim="800000"/>
            <a:headEnd/>
            <a:tailEnd/>
          </a:ln>
          <a:effectLst/>
        </p:spPr>
        <p:txBody>
          <a:bodyPr vert="horz" wrap="square" lIns="90488" tIns="44450" rIns="91440" bIns="44450" numCol="1" anchor="t" anchorCtr="0" compatLnSpc="1">
            <a:prstTxWarp prst="textNoShape">
              <a:avLst/>
            </a:prstTxWarp>
            <a:spAutoFit/>
          </a:bodyPr>
          <a:lstStyle>
            <a:lvl1pPr algn="r">
              <a:lnSpc>
                <a:spcPct val="110000"/>
              </a:lnSpc>
              <a:spcBef>
                <a:spcPct val="150000"/>
              </a:spcBef>
              <a:spcAft>
                <a:spcPct val="25000"/>
              </a:spcAft>
              <a:buClr>
                <a:schemeClr val="tx1"/>
              </a:buClr>
              <a:buFontTx/>
              <a:buChar char="•"/>
              <a:defRPr sz="1200" u="none">
                <a:latin typeface="Verdana" pitchFamily="34" charset="0"/>
              </a:defRPr>
            </a:lvl1pPr>
          </a:lstStyle>
          <a:p>
            <a:endParaRPr lang="es-AR"/>
          </a:p>
        </p:txBody>
      </p:sp>
      <p:sp>
        <p:nvSpPr>
          <p:cNvPr id="32772" name="Rectangle 4"/>
          <p:cNvSpPr>
            <a:spLocks noGrp="1" noChangeArrowheads="1"/>
          </p:cNvSpPr>
          <p:nvPr>
            <p:ph type="ftr" sz="quarter" idx="2"/>
          </p:nvPr>
        </p:nvSpPr>
        <p:spPr bwMode="auto">
          <a:xfrm>
            <a:off x="0" y="8686800"/>
            <a:ext cx="2971800" cy="457200"/>
          </a:xfrm>
          <a:prstGeom prst="rect">
            <a:avLst/>
          </a:prstGeom>
          <a:noFill/>
          <a:ln w="3175">
            <a:noFill/>
            <a:miter lim="800000"/>
            <a:headEnd/>
            <a:tailEnd/>
          </a:ln>
          <a:effectLst/>
        </p:spPr>
        <p:txBody>
          <a:bodyPr vert="horz" wrap="square" lIns="90488" tIns="44450" rIns="91440" bIns="44450" numCol="1" anchor="b" anchorCtr="0" compatLnSpc="1">
            <a:prstTxWarp prst="textNoShape">
              <a:avLst/>
            </a:prstTxWarp>
            <a:spAutoFit/>
          </a:bodyPr>
          <a:lstStyle>
            <a:lvl1pPr>
              <a:lnSpc>
                <a:spcPct val="110000"/>
              </a:lnSpc>
              <a:spcBef>
                <a:spcPct val="150000"/>
              </a:spcBef>
              <a:spcAft>
                <a:spcPct val="25000"/>
              </a:spcAft>
              <a:buClr>
                <a:schemeClr val="tx1"/>
              </a:buClr>
              <a:buFontTx/>
              <a:buChar char="•"/>
              <a:defRPr sz="1200" u="none">
                <a:latin typeface="Verdana" pitchFamily="34" charset="0"/>
              </a:defRPr>
            </a:lvl1pPr>
          </a:lstStyle>
          <a:p>
            <a:endParaRPr lang="es-AR"/>
          </a:p>
        </p:txBody>
      </p:sp>
      <p:sp>
        <p:nvSpPr>
          <p:cNvPr id="32773" name="Rectangle 5"/>
          <p:cNvSpPr>
            <a:spLocks noGrp="1" noChangeArrowheads="1"/>
          </p:cNvSpPr>
          <p:nvPr>
            <p:ph type="sldNum" sz="quarter" idx="3"/>
          </p:nvPr>
        </p:nvSpPr>
        <p:spPr bwMode="auto">
          <a:xfrm>
            <a:off x="3886200" y="8853488"/>
            <a:ext cx="2971800" cy="290512"/>
          </a:xfrm>
          <a:prstGeom prst="rect">
            <a:avLst/>
          </a:prstGeom>
          <a:noFill/>
          <a:ln w="3175">
            <a:noFill/>
            <a:miter lim="800000"/>
            <a:headEnd/>
            <a:tailEnd/>
          </a:ln>
          <a:effectLst/>
        </p:spPr>
        <p:txBody>
          <a:bodyPr vert="horz" wrap="square" lIns="90488" tIns="44450" rIns="91440" bIns="44450" numCol="1" anchor="b" anchorCtr="0" compatLnSpc="1">
            <a:prstTxWarp prst="textNoShape">
              <a:avLst/>
            </a:prstTxWarp>
            <a:spAutoFit/>
          </a:bodyPr>
          <a:lstStyle>
            <a:lvl1pPr algn="r">
              <a:lnSpc>
                <a:spcPct val="110000"/>
              </a:lnSpc>
              <a:spcBef>
                <a:spcPct val="150000"/>
              </a:spcBef>
              <a:spcAft>
                <a:spcPct val="25000"/>
              </a:spcAft>
              <a:buClr>
                <a:schemeClr val="tx1"/>
              </a:buClr>
              <a:buFontTx/>
              <a:buChar char="•"/>
              <a:defRPr sz="1200" u="none">
                <a:latin typeface="Verdana" pitchFamily="34" charset="0"/>
              </a:defRPr>
            </a:lvl1pPr>
          </a:lstStyle>
          <a:p>
            <a:fld id="{C410C5D2-0C38-4456-A09B-8A4B3408761E}" type="slidenum">
              <a:rPr lang="en-US" altLang="es-ES_tradnl"/>
              <a:pPr/>
              <a:t>‹Nº›</a:t>
            </a:fld>
            <a:endParaRPr lang="en-US" altLang="es-ES_tradnl"/>
          </a:p>
        </p:txBody>
      </p:sp>
    </p:spTree>
    <p:extLst>
      <p:ext uri="{BB962C8B-B14F-4D97-AF65-F5344CB8AC3E}">
        <p14:creationId xmlns:p14="http://schemas.microsoft.com/office/powerpoint/2010/main" val="346030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solidFill>
                  <a:schemeClr val="bg1"/>
                </a:solidFill>
                <a:latin typeface="Verdana" pitchFamily="34" charset="0"/>
              </a:defRPr>
            </a:lvl1pPr>
          </a:lstStyle>
          <a:p>
            <a:endParaRPr lang="es-ES_tradnl"/>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solidFill>
                  <a:schemeClr val="bg1"/>
                </a:solidFill>
                <a:latin typeface="Verdana" pitchFamily="34" charset="0"/>
              </a:defRPr>
            </a:lvl1pPr>
          </a:lstStyle>
          <a:p>
            <a:endParaRPr lang="es-ES_trad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s-ES_tradnl" smtClean="0"/>
              <a:t>Haga clic para modificar el estilo de texto del patrón</a:t>
            </a:r>
          </a:p>
          <a:p>
            <a:pPr lvl="1"/>
            <a:r>
              <a:rPr lang="en-US" altLang="es-ES_tradnl" smtClean="0"/>
              <a:t>Segundo nivel</a:t>
            </a:r>
          </a:p>
          <a:p>
            <a:pPr lvl="2"/>
            <a:r>
              <a:rPr lang="en-US" altLang="es-ES_tradnl" smtClean="0"/>
              <a:t>Tercer nivel</a:t>
            </a:r>
          </a:p>
          <a:p>
            <a:pPr lvl="3"/>
            <a:r>
              <a:rPr lang="en-US" altLang="es-ES_tradnl" smtClean="0"/>
              <a:t>Cuarto nivel</a:t>
            </a:r>
          </a:p>
          <a:p>
            <a:pPr lvl="4"/>
            <a:r>
              <a:rPr lang="en-US" altLang="es-ES_tradnl" smtClean="0"/>
              <a:t>Quinto nivel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solidFill>
                  <a:schemeClr val="bg1"/>
                </a:solidFill>
                <a:latin typeface="Verdana" pitchFamily="34" charset="0"/>
              </a:defRPr>
            </a:lvl1pPr>
          </a:lstStyle>
          <a:p>
            <a:endParaRPr lang="es-ES_tradnl"/>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solidFill>
                  <a:schemeClr val="bg1"/>
                </a:solidFill>
                <a:latin typeface="Verdana" pitchFamily="34" charset="0"/>
              </a:defRPr>
            </a:lvl1pPr>
          </a:lstStyle>
          <a:p>
            <a:fld id="{E455C8A3-90D2-456D-9EA6-A4C890AAD943}" type="slidenum">
              <a:rPr lang="es-ES_tradnl" altLang="es-ES_tradnl"/>
              <a:pPr/>
              <a:t>‹Nº›</a:t>
            </a:fld>
            <a:endParaRPr lang="es-ES_tradnl" altLang="es-ES_tradnl"/>
          </a:p>
        </p:txBody>
      </p:sp>
    </p:spTree>
    <p:extLst>
      <p:ext uri="{BB962C8B-B14F-4D97-AF65-F5344CB8AC3E}">
        <p14:creationId xmlns:p14="http://schemas.microsoft.com/office/powerpoint/2010/main" val="1090038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1" charset="0"/>
        <a:ea typeface="ＭＳ Ｐゴシック" pitchFamily="101" charset="-128"/>
        <a:cs typeface="ＭＳ Ｐゴシック" pitchFamily="101" charset="-128"/>
      </a:defRPr>
    </a:lvl1pPr>
    <a:lvl2pPr marL="457200" algn="l" rtl="0" eaLnBrk="0" fontAlgn="base" hangingPunct="0">
      <a:spcBef>
        <a:spcPct val="30000"/>
      </a:spcBef>
      <a:spcAft>
        <a:spcPct val="0"/>
      </a:spcAft>
      <a:defRPr sz="1200" kern="1200">
        <a:solidFill>
          <a:schemeClr val="tx1"/>
        </a:solidFill>
        <a:latin typeface="Times" pitchFamily="101" charset="0"/>
        <a:ea typeface="ＭＳ Ｐゴシック" pitchFamily="101" charset="-128"/>
        <a:cs typeface="+mn-cs"/>
      </a:defRPr>
    </a:lvl2pPr>
    <a:lvl3pPr marL="914400" algn="l" rtl="0" eaLnBrk="0" fontAlgn="base" hangingPunct="0">
      <a:spcBef>
        <a:spcPct val="30000"/>
      </a:spcBef>
      <a:spcAft>
        <a:spcPct val="0"/>
      </a:spcAft>
      <a:defRPr sz="1200" kern="1200">
        <a:solidFill>
          <a:schemeClr val="tx1"/>
        </a:solidFill>
        <a:latin typeface="Times" pitchFamily="101" charset="0"/>
        <a:ea typeface="ＭＳ Ｐゴシック" pitchFamily="101" charset="-128"/>
        <a:cs typeface="+mn-cs"/>
      </a:defRPr>
    </a:lvl3pPr>
    <a:lvl4pPr marL="1371600" algn="l" rtl="0" eaLnBrk="0" fontAlgn="base" hangingPunct="0">
      <a:spcBef>
        <a:spcPct val="30000"/>
      </a:spcBef>
      <a:spcAft>
        <a:spcPct val="0"/>
      </a:spcAft>
      <a:defRPr sz="1200" kern="1200">
        <a:solidFill>
          <a:schemeClr val="tx1"/>
        </a:solidFill>
        <a:latin typeface="Times" pitchFamily="101" charset="0"/>
        <a:ea typeface="ＭＳ Ｐゴシック" pitchFamily="101" charset="-128"/>
        <a:cs typeface="+mn-cs"/>
      </a:defRPr>
    </a:lvl4pPr>
    <a:lvl5pPr marL="1828800" algn="l" rtl="0" eaLnBrk="0" fontAlgn="base" hangingPunct="0">
      <a:spcBef>
        <a:spcPct val="30000"/>
      </a:spcBef>
      <a:spcAft>
        <a:spcPct val="0"/>
      </a:spcAft>
      <a:defRPr sz="1200" kern="1200">
        <a:solidFill>
          <a:schemeClr val="tx1"/>
        </a:solidFill>
        <a:latin typeface="Times" pitchFamily="101" charset="0"/>
        <a:ea typeface="ＭＳ Ｐゴシック" pitchFamily="10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fld id="{A35E9C17-6FEF-4CEF-8B2E-E1CE4DA3C482}" type="slidenum">
              <a:rPr lang="es-ES_tradnl" altLang="es-ES_tradnl" sz="1200" u="none">
                <a:solidFill>
                  <a:schemeClr val="bg1"/>
                </a:solidFill>
                <a:latin typeface="Verdana" pitchFamily="34" charset="0"/>
              </a:rPr>
              <a:pPr/>
              <a:t>1</a:t>
            </a:fld>
            <a:endParaRPr lang="es-ES_tradnl" altLang="es-ES_tradnl" sz="1200" u="none" dirty="0">
              <a:solidFill>
                <a:schemeClr val="bg1"/>
              </a:solidFill>
              <a:latin typeface="Verdana" pitchFamily="34"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dirty="0" smtClean="0">
              <a:latin typeface="Times" charset="0"/>
              <a:ea typeface="ＭＳ Ｐゴシック" pitchFamily="34" charset="-128"/>
            </a:endParaRPr>
          </a:p>
        </p:txBody>
      </p:sp>
    </p:spTree>
    <p:extLst>
      <p:ext uri="{BB962C8B-B14F-4D97-AF65-F5344CB8AC3E}">
        <p14:creationId xmlns:p14="http://schemas.microsoft.com/office/powerpoint/2010/main" val="196003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Dentro</a:t>
            </a:r>
            <a:r>
              <a:rPr lang="es-ES" baseline="0" dirty="0" smtClean="0"/>
              <a:t> de cada categoría predominan. Grandes: lagunas cubiertas y mezcla, Medinas: Mezcla completa y Pequeñas: otras y mezcla completa.</a:t>
            </a:r>
            <a:endParaRPr lang="es-ES" dirty="0" smtClean="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16</a:t>
            </a:fld>
            <a:endParaRPr lang="es-ES_tradnl" altLang="es-ES_tradnl" dirty="0"/>
          </a:p>
        </p:txBody>
      </p:sp>
    </p:spTree>
    <p:extLst>
      <p:ext uri="{BB962C8B-B14F-4D97-AF65-F5344CB8AC3E}">
        <p14:creationId xmlns:p14="http://schemas.microsoft.com/office/powerpoint/2010/main" val="17280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REVISAR!!!</a:t>
            </a:r>
          </a:p>
          <a:p>
            <a:r>
              <a:rPr lang="es-AR" dirty="0" smtClean="0"/>
              <a:t>En los % de</a:t>
            </a:r>
            <a:r>
              <a:rPr lang="es-AR" baseline="0" dirty="0" smtClean="0"/>
              <a:t>l gráfico en barra y los datos de la tabla están cambiados; cual es el válido?? Sector Privado: 36,9% y Sector Público 53,8% o viceversa??</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17</a:t>
            </a:fld>
            <a:endParaRPr lang="es-ES_tradnl" altLang="es-ES_tradnl" dirty="0"/>
          </a:p>
        </p:txBody>
      </p:sp>
    </p:spTree>
    <p:extLst>
      <p:ext uri="{BB962C8B-B14F-4D97-AF65-F5344CB8AC3E}">
        <p14:creationId xmlns:p14="http://schemas.microsoft.com/office/powerpoint/2010/main" val="254081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u="sng" dirty="0" smtClean="0"/>
              <a:t>Ubicación general de las</a:t>
            </a:r>
            <a:r>
              <a:rPr lang="es-AR" u="sng" baseline="0" dirty="0" smtClean="0"/>
              <a:t> plantas de biogás</a:t>
            </a:r>
            <a:r>
              <a:rPr lang="es-AR"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Times" pitchFamily="101" charset="0"/>
                <a:ea typeface="ＭＳ Ｐゴシック" pitchFamily="101" charset="-128"/>
                <a:cs typeface="ＭＳ Ｐゴシック" pitchFamily="101" charset="-128"/>
              </a:rPr>
              <a:t>El 93,7% de las plantas se encuentra distribuidas entre zona rural y urbana (es decir, del</a:t>
            </a:r>
            <a:r>
              <a:rPr lang="es-AR" dirty="0" smtClean="0"/>
              <a:t> total de</a:t>
            </a:r>
            <a:r>
              <a:rPr lang="es-AR" baseline="0" dirty="0" smtClean="0"/>
              <a:t> plantas </a:t>
            </a:r>
            <a:r>
              <a:rPr lang="es-AR" dirty="0" smtClean="0"/>
              <a:t>relevadas, el </a:t>
            </a:r>
            <a:r>
              <a:rPr lang="es-AR" baseline="0" dirty="0" smtClean="0"/>
              <a:t>52.4%</a:t>
            </a:r>
            <a:r>
              <a:rPr lang="es-AR" dirty="0" smtClean="0"/>
              <a:t> se encuentran ubicadas en zonas rurales,</a:t>
            </a:r>
            <a:r>
              <a:rPr lang="es-AR" baseline="0" dirty="0" smtClean="0"/>
              <a:t> el 4</a:t>
            </a:r>
            <a:r>
              <a:rPr lang="es-AR" dirty="0" smtClean="0"/>
              <a:t>1.3% en zonas urbanas y </a:t>
            </a:r>
            <a:r>
              <a:rPr lang="es-AR" baseline="0" dirty="0" smtClean="0"/>
              <a:t>el 6.3% restante en parques industriales). </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smtClean="0"/>
              <a:t>Si se lo desglosa por tipo de organización, del total de plantas de biogás relevadas correspondientes al sector privado la gran mayoría, el 64.7% está ubicado en la zona rural, el 23.5% en la zona urbana mientras que el 11.8% está en parques industriales.</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18</a:t>
            </a:fld>
            <a:endParaRPr lang="es-ES_tradnl" altLang="es-ES_tradnl" dirty="0"/>
          </a:p>
        </p:txBody>
      </p:sp>
    </p:spTree>
    <p:extLst>
      <p:ext uri="{BB962C8B-B14F-4D97-AF65-F5344CB8AC3E}">
        <p14:creationId xmlns:p14="http://schemas.microsoft.com/office/powerpoint/2010/main" val="1562650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Tratamiento </a:t>
            </a:r>
            <a:r>
              <a:rPr lang="es-ES" dirty="0" smtClean="0">
                <a:sym typeface="Wingdings" pitchFamily="2" charset="2"/>
              </a:rPr>
              <a:t> </a:t>
            </a:r>
            <a:r>
              <a:rPr lang="es-ES" sz="1200" kern="1200" dirty="0" smtClean="0">
                <a:solidFill>
                  <a:schemeClr val="tx1"/>
                </a:solidFill>
                <a:latin typeface="Times" pitchFamily="101" charset="0"/>
                <a:ea typeface="ＭＳ Ｐゴシック" pitchFamily="101" charset="-128"/>
                <a:cs typeface="ＭＳ Ｐゴシック" pitchFamily="101" charset="-128"/>
              </a:rPr>
              <a:t>tecnología como sistema de tratamientos de efluentes o desechos (total o como parte de un sistema más complejo de tratamiento),</a:t>
            </a:r>
            <a:endParaRPr lang="es-ES" dirty="0" smtClean="0"/>
          </a:p>
          <a:p>
            <a:r>
              <a:rPr lang="es-ES" b="1" dirty="0" smtClean="0"/>
              <a:t>Energético</a:t>
            </a:r>
            <a:r>
              <a:rPr lang="es-ES" dirty="0" smtClean="0"/>
              <a:t> </a:t>
            </a:r>
            <a:r>
              <a:rPr lang="es-ES" dirty="0" smtClean="0">
                <a:sym typeface="Wingdings" pitchFamily="2" charset="2"/>
              </a:rPr>
              <a:t> …… </a:t>
            </a:r>
            <a:r>
              <a:rPr lang="es-ES" i="1" dirty="0" smtClean="0">
                <a:sym typeface="Wingdings" pitchFamily="2" charset="2"/>
              </a:rPr>
              <a:t>B</a:t>
            </a:r>
            <a:r>
              <a:rPr lang="es-ES" sz="1200" i="1" kern="1200" dirty="0" smtClean="0">
                <a:solidFill>
                  <a:schemeClr val="tx1"/>
                </a:solidFill>
                <a:latin typeface="Times" pitchFamily="101" charset="0"/>
                <a:ea typeface="ＭＳ Ｐゴシック" pitchFamily="101" charset="-128"/>
                <a:cs typeface="ＭＳ Ｐゴシック" pitchFamily="101" charset="-128"/>
              </a:rPr>
              <a:t>aja tasa de utilización del biogás como fuente de energía</a:t>
            </a:r>
            <a:endParaRPr lang="es-ES" i="1" dirty="0" smtClean="0"/>
          </a:p>
          <a:p>
            <a:r>
              <a:rPr lang="es-ES" b="1" dirty="0" smtClean="0"/>
              <a:t>Nuevo</a:t>
            </a:r>
            <a:r>
              <a:rPr lang="es-ES" b="1" baseline="0" dirty="0" smtClean="0"/>
              <a:t> negocio</a:t>
            </a:r>
            <a:r>
              <a:rPr lang="es-ES" baseline="0" dirty="0" smtClean="0"/>
              <a:t> </a:t>
            </a:r>
            <a:r>
              <a:rPr lang="es-ES" baseline="0" dirty="0" smtClean="0">
                <a:sym typeface="Wingdings" pitchFamily="2" charset="2"/>
              </a:rPr>
              <a:t> </a:t>
            </a:r>
            <a:endParaRPr lang="es-ES" baseline="0" dirty="0" smtClean="0"/>
          </a:p>
          <a:p>
            <a:r>
              <a:rPr lang="es-ES" b="1" baseline="0" dirty="0" smtClean="0"/>
              <a:t>Educativo</a:t>
            </a:r>
            <a:r>
              <a:rPr lang="es-ES" baseline="0" dirty="0" smtClean="0"/>
              <a:t> </a:t>
            </a:r>
            <a:r>
              <a:rPr lang="es-ES" baseline="0" dirty="0" smtClean="0">
                <a:sym typeface="Wingdings" pitchFamily="2" charset="2"/>
              </a:rPr>
              <a:t> </a:t>
            </a:r>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19</a:t>
            </a:fld>
            <a:endParaRPr lang="es-ES_tradnl" altLang="es-ES_tradnl" dirty="0"/>
          </a:p>
        </p:txBody>
      </p:sp>
    </p:spTree>
    <p:extLst>
      <p:ext uri="{BB962C8B-B14F-4D97-AF65-F5344CB8AC3E}">
        <p14:creationId xmlns:p14="http://schemas.microsoft.com/office/powerpoint/2010/main" val="150600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20</a:t>
            </a:fld>
            <a:endParaRPr lang="es-ES_tradnl" altLang="es-ES_tradnl" dirty="0"/>
          </a:p>
        </p:txBody>
      </p:sp>
    </p:spTree>
    <p:extLst>
      <p:ext uri="{BB962C8B-B14F-4D97-AF65-F5344CB8AC3E}">
        <p14:creationId xmlns:p14="http://schemas.microsoft.com/office/powerpoint/2010/main" val="4035243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21</a:t>
            </a:fld>
            <a:endParaRPr lang="es-ES_tradnl" altLang="es-ES_tradnl" dirty="0"/>
          </a:p>
        </p:txBody>
      </p:sp>
    </p:spTree>
    <p:extLst>
      <p:ext uri="{BB962C8B-B14F-4D97-AF65-F5344CB8AC3E}">
        <p14:creationId xmlns:p14="http://schemas.microsoft.com/office/powerpoint/2010/main" val="361471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050" u="none" kern="1200" dirty="0" smtClean="0">
                <a:solidFill>
                  <a:schemeClr val="tx1"/>
                </a:solidFill>
                <a:latin typeface="Arial" pitchFamily="34" charset="0"/>
                <a:ea typeface="Times New Roman" panose="02020603050405020304" pitchFamily="18" charset="0"/>
                <a:cs typeface="Arial" pitchFamily="34" charset="0"/>
              </a:rPr>
              <a:t>Los materiales empleados para la construcción de las plantas de biogás relevadas son muy variados, se han observado desde construcciones de acero inoxidable hasta construcciones</a:t>
            </a:r>
            <a:r>
              <a:rPr lang="es-ES" sz="1050" u="none" kern="1200" baseline="0" dirty="0" smtClean="0">
                <a:solidFill>
                  <a:schemeClr val="tx1"/>
                </a:solidFill>
                <a:latin typeface="Arial" pitchFamily="34" charset="0"/>
                <a:ea typeface="Times New Roman" panose="02020603050405020304" pitchFamily="18" charset="0"/>
                <a:cs typeface="Arial" pitchFamily="34" charset="0"/>
              </a:rPr>
              <a:t> en adobe; de </a:t>
            </a:r>
            <a:r>
              <a:rPr lang="es-ES" sz="1050" u="none" kern="1200" dirty="0" err="1" smtClean="0">
                <a:solidFill>
                  <a:schemeClr val="tx1"/>
                </a:solidFill>
                <a:latin typeface="Arial" pitchFamily="34" charset="0"/>
                <a:ea typeface="Times New Roman" panose="02020603050405020304" pitchFamily="18" charset="0"/>
                <a:cs typeface="Arial" pitchFamily="34" charset="0"/>
              </a:rPr>
              <a:t>ferrocemento</a:t>
            </a:r>
            <a:r>
              <a:rPr lang="es-ES" sz="1050" u="none" kern="1200" dirty="0" smtClean="0">
                <a:solidFill>
                  <a:schemeClr val="tx1"/>
                </a:solidFill>
                <a:latin typeface="Arial" pitchFamily="34" charset="0"/>
                <a:ea typeface="Times New Roman" panose="02020603050405020304" pitchFamily="18" charset="0"/>
                <a:cs typeface="Arial" pitchFamily="34" charset="0"/>
              </a:rPr>
              <a:t>;</a:t>
            </a:r>
            <a:r>
              <a:rPr lang="es-ES" sz="1050" u="none" kern="1200" baseline="0" dirty="0" smtClean="0">
                <a:solidFill>
                  <a:schemeClr val="tx1"/>
                </a:solidFill>
                <a:latin typeface="Arial" pitchFamily="34" charset="0"/>
                <a:ea typeface="Times New Roman" panose="02020603050405020304" pitchFamily="18" charset="0"/>
                <a:cs typeface="Arial" pitchFamily="34" charset="0"/>
              </a:rPr>
              <a:t> </a:t>
            </a:r>
            <a:r>
              <a:rPr lang="es-ES" sz="1050" u="none" kern="1200" dirty="0" smtClean="0">
                <a:solidFill>
                  <a:schemeClr val="tx1"/>
                </a:solidFill>
                <a:latin typeface="Arial" pitchFamily="34" charset="0"/>
                <a:ea typeface="Times New Roman" panose="02020603050405020304" pitchFamily="18" charset="0"/>
                <a:cs typeface="Arial" pitchFamily="34" charset="0"/>
              </a:rPr>
              <a:t>membranas de variados espesores; hormigones (comunes y preparados para las condiciones de operación);</a:t>
            </a:r>
            <a:r>
              <a:rPr lang="es-ES" sz="1050" u="none" kern="1200" baseline="0" dirty="0" smtClean="0">
                <a:solidFill>
                  <a:schemeClr val="tx1"/>
                </a:solidFill>
                <a:latin typeface="Arial" pitchFamily="34" charset="0"/>
                <a:ea typeface="Times New Roman" panose="02020603050405020304" pitchFamily="18" charset="0"/>
                <a:cs typeface="Arial" pitchFamily="34" charset="0"/>
              </a:rPr>
              <a:t> </a:t>
            </a:r>
            <a:r>
              <a:rPr lang="es-ES" sz="1050" u="none" kern="1200" dirty="0" smtClean="0">
                <a:solidFill>
                  <a:schemeClr val="tx1"/>
                </a:solidFill>
                <a:latin typeface="Arial" pitchFamily="34" charset="0"/>
                <a:ea typeface="Times New Roman" panose="02020603050405020304" pitchFamily="18" charset="0"/>
                <a:cs typeface="Arial" pitchFamily="34" charset="0"/>
              </a:rPr>
              <a:t>mampostería; polietileno; PRFV, etc. </a:t>
            </a:r>
            <a:endParaRPr lang="es-AR" sz="105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22</a:t>
            </a:fld>
            <a:endParaRPr lang="es-ES_tradnl" altLang="es-ES_tradnl"/>
          </a:p>
        </p:txBody>
      </p:sp>
    </p:spTree>
    <p:extLst>
      <p:ext uri="{BB962C8B-B14F-4D97-AF65-F5344CB8AC3E}">
        <p14:creationId xmlns:p14="http://schemas.microsoft.com/office/powerpoint/2010/main" val="12780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Tomando como ejemplo estos dos tipos de tecnologías (es similar en el resto)</a:t>
            </a:r>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23</a:t>
            </a:fld>
            <a:endParaRPr lang="es-ES_tradnl" altLang="es-ES_tradnl"/>
          </a:p>
        </p:txBody>
      </p:sp>
    </p:spTree>
    <p:extLst>
      <p:ext uri="{BB962C8B-B14F-4D97-AF65-F5344CB8AC3E}">
        <p14:creationId xmlns:p14="http://schemas.microsoft.com/office/powerpoint/2010/main" val="637631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Un punto a destacar del relevamiento fue la cantidad de biodigestores sin sistema de calefacción y aislación (no están calefaccionados por lo que no pueden tener control de la temperatura de operación). Además, de los sistemas que cuentan con calefacción, muchos no reúnen las condiciones necesarias para asegurar las condiciones de operación establecidas en las especificaciones de proceso</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24</a:t>
            </a:fld>
            <a:endParaRPr lang="es-ES_tradnl" altLang="es-ES_tradnl"/>
          </a:p>
        </p:txBody>
      </p:sp>
    </p:spTree>
    <p:extLst>
      <p:ext uri="{BB962C8B-B14F-4D97-AF65-F5344CB8AC3E}">
        <p14:creationId xmlns:p14="http://schemas.microsoft.com/office/powerpoint/2010/main" val="594114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Un punto a destacar del relevamiento fue la cantidad de biodigestores sin sistema de calefacción y aislación (no están calefaccionados por lo que no pueden tener control de la temperatura de operación). Además, de los sistemas que cuentan con calefacción, muchos no reúnen las condiciones necesarias para asegurar las condiciones de operación establecidas en las especificaciones de proceso</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25</a:t>
            </a:fld>
            <a:endParaRPr lang="es-ES_tradnl" altLang="es-ES_tradnl"/>
          </a:p>
        </p:txBody>
      </p:sp>
    </p:spTree>
    <p:extLst>
      <p:ext uri="{BB962C8B-B14F-4D97-AF65-F5344CB8AC3E}">
        <p14:creationId xmlns:p14="http://schemas.microsoft.com/office/powerpoint/2010/main" val="252360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989E747D-953E-4D31-9845-B82C7887D3D8}" type="slidenum">
              <a:rPr lang="es-ES_tradnl" smtClean="0"/>
              <a:pPr>
                <a:defRPr/>
              </a:pPr>
              <a:t>2</a:t>
            </a:fld>
            <a:endParaRPr lang="es-ES_tradnl" dirty="0"/>
          </a:p>
        </p:txBody>
      </p:sp>
    </p:spTree>
    <p:extLst>
      <p:ext uri="{BB962C8B-B14F-4D97-AF65-F5344CB8AC3E}">
        <p14:creationId xmlns:p14="http://schemas.microsoft.com/office/powerpoint/2010/main" val="933781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10000"/>
              </a:lnSpc>
              <a:spcAft>
                <a:spcPts val="600"/>
              </a:spcAft>
            </a:pPr>
            <a:r>
              <a:rPr lang="es-ES" sz="1200" b="1" u="none" dirty="0" smtClean="0">
                <a:solidFill>
                  <a:srgbClr val="C00000"/>
                </a:solidFill>
                <a:ea typeface="Times New Roman" pitchFamily="18" charset="0"/>
                <a:cs typeface="Times New Roman" pitchFamily="18" charset="0"/>
              </a:rPr>
              <a:t>Sistema de Agitación</a:t>
            </a:r>
          </a:p>
          <a:p>
            <a:pPr>
              <a:lnSpc>
                <a:spcPct val="110000"/>
              </a:lnSpc>
              <a:spcAft>
                <a:spcPts val="600"/>
              </a:spcAft>
            </a:pP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Para</a:t>
            </a:r>
            <a:r>
              <a:rPr lang="es-ES" sz="1200" u="none" kern="1200" baseline="0" dirty="0" smtClean="0">
                <a:solidFill>
                  <a:schemeClr val="tx1"/>
                </a:solidFill>
                <a:latin typeface="Times" pitchFamily="101" charset="0"/>
                <a:ea typeface="Times New Roman" panose="02020603050405020304" pitchFamily="18" charset="0"/>
                <a:cs typeface="Times New Roman" panose="02020603050405020304" pitchFamily="18" charset="0"/>
              </a:rPr>
              <a:t> los b</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iodigestores de tipo mezcla completa una de las condiciones más importantes es el sistema de homogenización. </a:t>
            </a:r>
          </a:p>
          <a:p>
            <a:pPr>
              <a:lnSpc>
                <a:spcPct val="110000"/>
              </a:lnSpc>
              <a:spcAft>
                <a:spcPts val="600"/>
              </a:spcAft>
            </a:pP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Si bien representan el 46% del total de los biodigestores</a:t>
            </a:r>
            <a:r>
              <a:rPr lang="es-ES" sz="1200" u="none" kern="1200" baseline="0" dirty="0" smtClean="0">
                <a:solidFill>
                  <a:schemeClr val="tx1"/>
                </a:solidFill>
                <a:latin typeface="Times" pitchFamily="101" charset="0"/>
                <a:ea typeface="Times New Roman" panose="02020603050405020304" pitchFamily="18" charset="0"/>
                <a:cs typeface="Times New Roman" panose="02020603050405020304" pitchFamily="18" charset="0"/>
              </a:rPr>
              <a:t> relevados en el país, el </a:t>
            </a:r>
            <a:r>
              <a:rPr lang="es-ES" sz="1200" b="1"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48,3%</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 posee un sistema deficitario o directamente </a:t>
            </a:r>
            <a:r>
              <a:rPr lang="es-ES" sz="1200" b="1"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no</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 posee </a:t>
            </a:r>
            <a:r>
              <a:rPr lang="es-ES" sz="1200" b="1"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agitación</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 lo</a:t>
            </a:r>
            <a:r>
              <a:rPr lang="es-ES" sz="1200" u="none" kern="1200" baseline="0" dirty="0" smtClean="0">
                <a:solidFill>
                  <a:schemeClr val="tx1"/>
                </a:solidFill>
                <a:latin typeface="Times" pitchFamily="101" charset="0"/>
                <a:ea typeface="Times New Roman" panose="02020603050405020304" pitchFamily="18" charset="0"/>
                <a:cs typeface="Times New Roman" panose="02020603050405020304" pitchFamily="18" charset="0"/>
              </a:rPr>
              <a:t> cual influye </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directamente en la eficiencia del sistema</a:t>
            </a:r>
            <a:r>
              <a:rPr lang="es-ES" sz="1200" u="none" kern="1200" baseline="0" dirty="0" smtClean="0">
                <a:solidFill>
                  <a:schemeClr val="tx1"/>
                </a:solidFill>
                <a:latin typeface="Times" pitchFamily="101" charset="0"/>
                <a:ea typeface="Times New Roman" panose="02020603050405020304" pitchFamily="18" charset="0"/>
                <a:cs typeface="Times New Roman" panose="02020603050405020304" pitchFamily="18" charset="0"/>
              </a:rPr>
              <a:t> disminuyéndolo; e </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incrementa los inconvenientes operativos (sedimentación y/o flotación de sustrato).</a:t>
            </a:r>
          </a:p>
          <a:p>
            <a:pPr>
              <a:lnSpc>
                <a:spcPct val="110000"/>
              </a:lnSpc>
              <a:spcAft>
                <a:spcPts val="600"/>
              </a:spcAft>
            </a:pPr>
            <a:endPar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endParaRPr>
          </a:p>
          <a:p>
            <a:pPr>
              <a:lnSpc>
                <a:spcPct val="110000"/>
              </a:lnSpc>
              <a:spcAft>
                <a:spcPts val="600"/>
              </a:spcAft>
            </a:pPr>
            <a:r>
              <a:rPr lang="es-ES" sz="1200" b="1" u="none" dirty="0" smtClean="0">
                <a:solidFill>
                  <a:srgbClr val="C00000"/>
                </a:solidFill>
                <a:ea typeface="Times New Roman" pitchFamily="18" charset="0"/>
                <a:cs typeface="Times New Roman" pitchFamily="18" charset="0"/>
              </a:rPr>
              <a:t>Automatización y Control del Proceso</a:t>
            </a:r>
          </a:p>
          <a:p>
            <a:pPr>
              <a:lnSpc>
                <a:spcPct val="110000"/>
              </a:lnSpc>
              <a:spcAft>
                <a:spcPts val="600"/>
              </a:spcAft>
            </a:pPr>
            <a:r>
              <a:rPr lang="es-ES" sz="1200" b="0" u="none" dirty="0" smtClean="0">
                <a:solidFill>
                  <a:srgbClr val="C00000"/>
                </a:solidFill>
                <a:cs typeface="Times New Roman" pitchFamily="18" charset="0"/>
              </a:rPr>
              <a:t>Más</a:t>
            </a:r>
            <a:r>
              <a:rPr lang="es-ES" sz="1200" b="0" u="none" baseline="0" dirty="0" smtClean="0">
                <a:solidFill>
                  <a:srgbClr val="C00000"/>
                </a:solidFill>
                <a:cs typeface="Times New Roman" pitchFamily="18" charset="0"/>
              </a:rPr>
              <a:t> </a:t>
            </a: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del 38% de las instalaciones relevadas poseen un sistema de control regular-bajo o directamente no cuentan con el mismo el 41,9%. Es decir que más del 50% de las instalaciones relevadas poseen un sistema deficitario de control</a:t>
            </a:r>
            <a:endParaRPr lang="es-AR" b="0"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26</a:t>
            </a:fld>
            <a:endParaRPr lang="es-ES_tradnl" altLang="es-ES_tradnl"/>
          </a:p>
        </p:txBody>
      </p:sp>
    </p:spTree>
    <p:extLst>
      <p:ext uri="{BB962C8B-B14F-4D97-AF65-F5344CB8AC3E}">
        <p14:creationId xmlns:p14="http://schemas.microsoft.com/office/powerpoint/2010/main" val="201788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Creo que esta</a:t>
            </a:r>
            <a:r>
              <a:rPr lang="es-AR" baseline="0" dirty="0" smtClean="0"/>
              <a:t> por tipo  de sustrato la colocaría más arriba</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27</a:t>
            </a:fld>
            <a:endParaRPr lang="es-ES_tradnl" altLang="es-ES_tradnl"/>
          </a:p>
        </p:txBody>
      </p:sp>
    </p:spTree>
    <p:extLst>
      <p:ext uri="{BB962C8B-B14F-4D97-AF65-F5344CB8AC3E}">
        <p14:creationId xmlns:p14="http://schemas.microsoft.com/office/powerpoint/2010/main" val="335765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Cuando se analiza la procedencia de la alimentación se observa que tres cuartas partes provienen del propio sistema de producción (origen interno) como residuo, y la planta de biogás cumple la función de  planta de tratamiento</a:t>
            </a:r>
            <a:endParaRPr lang="es-AR" sz="1200" u="none" kern="1200" dirty="0" smtClean="0">
              <a:solidFill>
                <a:schemeClr val="tx1"/>
              </a:solidFill>
              <a:latin typeface="Times" pitchFamily="101" charset="0"/>
              <a:ea typeface="ＭＳ Ｐゴシック" pitchFamily="101" charset="-128"/>
              <a:cs typeface="ＭＳ Ｐゴシック" pitchFamily="101" charset="-128"/>
            </a:endParaRPr>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29</a:t>
            </a:fld>
            <a:endParaRPr lang="es-ES_tradnl" altLang="es-ES_tradnl"/>
          </a:p>
        </p:txBody>
      </p:sp>
    </p:spTree>
    <p:extLst>
      <p:ext uri="{BB962C8B-B14F-4D97-AF65-F5344CB8AC3E}">
        <p14:creationId xmlns:p14="http://schemas.microsoft.com/office/powerpoint/2010/main" val="410338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smtClean="0"/>
              <a:t>Optar</a:t>
            </a:r>
            <a:r>
              <a:rPr lang="es-AR" baseline="0" dirty="0" smtClean="0"/>
              <a:t> por esta diapositiva o la siguiente.</a:t>
            </a:r>
            <a:endParaRPr lang="es-AR" dirty="0" smtClean="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30</a:t>
            </a:fld>
            <a:endParaRPr lang="es-ES_tradnl" altLang="es-ES_tradnl"/>
          </a:p>
        </p:txBody>
      </p:sp>
    </p:spTree>
    <p:extLst>
      <p:ext uri="{BB962C8B-B14F-4D97-AF65-F5344CB8AC3E}">
        <p14:creationId xmlns:p14="http://schemas.microsoft.com/office/powerpoint/2010/main" val="206377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Suponiendo que cada m3 de reactor entrega 0,11m3</a:t>
            </a:r>
            <a:r>
              <a:rPr lang="es-AR" baseline="0" dirty="0" smtClean="0"/>
              <a:t> biogás/día (bastante bajo el potencial).</a:t>
            </a:r>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31</a:t>
            </a:fld>
            <a:endParaRPr lang="es-ES_tradnl" altLang="es-ES_tradnl"/>
          </a:p>
        </p:txBody>
      </p:sp>
    </p:spTree>
    <p:extLst>
      <p:ext uri="{BB962C8B-B14F-4D97-AF65-F5344CB8AC3E}">
        <p14:creationId xmlns:p14="http://schemas.microsoft.com/office/powerpoint/2010/main" val="391413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100" dirty="0" smtClean="0"/>
              <a:t>De los que usan el biogás cubre la demanda energética del proceso</a:t>
            </a:r>
            <a:r>
              <a:rPr lang="es-AR" sz="1100" baseline="0" dirty="0" smtClean="0"/>
              <a:t> solo un 11%</a:t>
            </a:r>
            <a:endParaRPr lang="es-AR" sz="1100" dirty="0" smtClean="0"/>
          </a:p>
          <a:p>
            <a:r>
              <a:rPr lang="es-AR" sz="1100" dirty="0" smtClean="0"/>
              <a:t>Los</a:t>
            </a:r>
            <a:r>
              <a:rPr lang="es-AR" sz="1100" baseline="0" dirty="0" smtClean="0"/>
              <a:t> que venden energía es el sector privado</a:t>
            </a:r>
            <a:endParaRPr lang="es-AR"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100" u="none" kern="1200" dirty="0" smtClean="0">
              <a:solidFill>
                <a:schemeClr val="tx1"/>
              </a:solidFill>
              <a:latin typeface="Arial" pitchFamily="34" charset="0"/>
              <a:ea typeface="Times New Roman" panose="02020603050405020304" pitchFamily="18"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100" u="none" kern="1200" dirty="0" smtClean="0">
                <a:solidFill>
                  <a:schemeClr val="tx1"/>
                </a:solidFill>
                <a:latin typeface="Arial" pitchFamily="34" charset="0"/>
                <a:ea typeface="Times New Roman" panose="02020603050405020304" pitchFamily="18" charset="0"/>
                <a:cs typeface="Arial" pitchFamily="34" charset="0"/>
              </a:rPr>
              <a:t>Comparación de la </a:t>
            </a:r>
            <a:r>
              <a:rPr lang="es-ES" sz="1100" b="1" u="none" kern="1200" dirty="0" smtClean="0">
                <a:solidFill>
                  <a:schemeClr val="tx1"/>
                </a:solidFill>
                <a:latin typeface="Arial" pitchFamily="34" charset="0"/>
                <a:ea typeface="Times New Roman" panose="02020603050405020304" pitchFamily="18" charset="0"/>
                <a:cs typeface="Arial" pitchFamily="34" charset="0"/>
              </a:rPr>
              <a:t>distribución de uso del biogás entre el sector privado y público.</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100" b="1" u="none" kern="1200" dirty="0" smtClean="0">
                <a:solidFill>
                  <a:schemeClr val="tx1"/>
                </a:solidFill>
                <a:latin typeface="Arial" pitchFamily="34" charset="0"/>
                <a:ea typeface="ＭＳ Ｐゴシック" pitchFamily="101" charset="-128"/>
                <a:cs typeface="Arial" pitchFamily="34" charset="0"/>
              </a:rPr>
              <a:t>USOS:</a:t>
            </a:r>
          </a:p>
          <a:p>
            <a:pPr marL="0" marR="0" indent="0" algn="l" defTabSz="914400" rtl="0" eaLnBrk="0" fontAlgn="base" latinLnBrk="0" hangingPunct="0">
              <a:lnSpc>
                <a:spcPct val="100000"/>
              </a:lnSpc>
              <a:spcBef>
                <a:spcPct val="30000"/>
              </a:spcBef>
              <a:spcAft>
                <a:spcPct val="0"/>
              </a:spcAft>
              <a:buClrTx/>
              <a:buSzTx/>
              <a:buFontTx/>
              <a:buNone/>
              <a:tabLst/>
              <a:defRPr/>
            </a:pPr>
            <a:r>
              <a:rPr lang="es-AR" sz="1100" b="1" u="none" dirty="0" smtClean="0">
                <a:solidFill>
                  <a:schemeClr val="bg1"/>
                </a:solidFill>
                <a:latin typeface="Georgia" pitchFamily="18" charset="0"/>
              </a:rPr>
              <a:t>*</a:t>
            </a:r>
            <a:r>
              <a:rPr lang="es-ES" sz="1100" u="none" dirty="0" smtClean="0">
                <a:solidFill>
                  <a:schemeClr val="bg1"/>
                </a:solidFill>
                <a:latin typeface="Georgia" pitchFamily="18" charset="0"/>
              </a:rPr>
              <a:t>Combustión directa en hornos, calderas</a:t>
            </a:r>
            <a:endParaRPr lang="es-AR" sz="1100" b="1" u="none" dirty="0" smtClean="0">
              <a:solidFill>
                <a:schemeClr val="bg1"/>
              </a:solidFill>
              <a:latin typeface="Georgia"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AR" sz="1100" b="1" u="none" dirty="0" smtClean="0">
                <a:solidFill>
                  <a:schemeClr val="bg1"/>
                </a:solidFill>
                <a:latin typeface="Georgia" pitchFamily="18" charset="0"/>
              </a:rPr>
              <a:t>*</a:t>
            </a:r>
            <a:r>
              <a:rPr lang="es-ES" sz="1100" b="0" u="none" dirty="0" smtClean="0">
                <a:solidFill>
                  <a:schemeClr val="bg1"/>
                </a:solidFill>
                <a:latin typeface="Georgia" pitchFamily="18" charset="0"/>
              </a:rPr>
              <a:t>C</a:t>
            </a:r>
            <a:r>
              <a:rPr lang="es-ES" sz="1100" u="none" dirty="0" smtClean="0">
                <a:solidFill>
                  <a:schemeClr val="bg1"/>
                </a:solidFill>
                <a:latin typeface="Georgia" pitchFamily="18" charset="0"/>
              </a:rPr>
              <a:t>ombustión en </a:t>
            </a:r>
            <a:r>
              <a:rPr lang="es-ES" sz="1100" u="none" dirty="0" err="1" smtClean="0">
                <a:solidFill>
                  <a:schemeClr val="bg1"/>
                </a:solidFill>
                <a:latin typeface="Georgia" pitchFamily="18" charset="0"/>
              </a:rPr>
              <a:t>motogeneradores</a:t>
            </a:r>
            <a:r>
              <a:rPr lang="es-ES" sz="1100" u="none" dirty="0" smtClean="0">
                <a:solidFill>
                  <a:schemeClr val="bg1"/>
                </a:solidFill>
                <a:latin typeface="Georgia" pitchFamily="18" charset="0"/>
              </a:rPr>
              <a:t> para producir energía eléctrica, previa purificación del gas (extracción del SH</a:t>
            </a:r>
            <a:r>
              <a:rPr lang="es-ES" sz="1100" u="none" baseline="-25000" dirty="0" smtClean="0">
                <a:solidFill>
                  <a:schemeClr val="bg1"/>
                </a:solidFill>
                <a:latin typeface="Georgia" pitchFamily="18" charset="0"/>
              </a:rPr>
              <a:t>2</a:t>
            </a:r>
            <a:r>
              <a:rPr lang="es-ES" sz="1100" u="none" dirty="0" smtClean="0">
                <a:solidFill>
                  <a:schemeClr val="bg1"/>
                </a:solidFill>
                <a:latin typeface="Georgia" pitchFamily="18" charset="0"/>
              </a:rPr>
              <a:t> y secado por enfriamiento, condensación del vapor de agua)</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100" b="1" u="none" dirty="0" smtClean="0">
                <a:solidFill>
                  <a:schemeClr val="bg1"/>
                </a:solidFill>
                <a:latin typeface="Georgia" pitchFamily="18" charset="0"/>
              </a:rPr>
              <a:t>*</a:t>
            </a:r>
            <a:r>
              <a:rPr lang="es-ES" sz="1100" u="none" dirty="0" smtClean="0">
                <a:solidFill>
                  <a:schemeClr val="bg1"/>
                </a:solidFill>
                <a:latin typeface="Georgia" pitchFamily="18" charset="0"/>
              </a:rPr>
              <a:t>Purificación del biogás a </a:t>
            </a:r>
            <a:r>
              <a:rPr lang="es-ES" sz="1100" u="none" dirty="0" err="1" smtClean="0">
                <a:solidFill>
                  <a:schemeClr val="bg1"/>
                </a:solidFill>
                <a:latin typeface="Georgia" pitchFamily="18" charset="0"/>
              </a:rPr>
              <a:t>biometano</a:t>
            </a:r>
            <a:r>
              <a:rPr lang="es-ES" sz="1100" u="none" dirty="0" smtClean="0">
                <a:solidFill>
                  <a:schemeClr val="bg1"/>
                </a:solidFill>
                <a:latin typeface="Georgia" pitchFamily="18" charset="0"/>
              </a:rPr>
              <a:t> (metano calidad de gas natural): uso como combustible para vehículos (GNC); es decir es la extracción del CO</a:t>
            </a:r>
            <a:r>
              <a:rPr lang="es-ES" sz="1100" u="none" baseline="-25000" dirty="0" smtClean="0">
                <a:solidFill>
                  <a:schemeClr val="bg1"/>
                </a:solidFill>
                <a:latin typeface="Georgia" pitchFamily="18" charset="0"/>
              </a:rPr>
              <a:t>2</a:t>
            </a:r>
            <a:r>
              <a:rPr lang="es-ES" sz="1100" u="none" dirty="0" smtClean="0">
                <a:solidFill>
                  <a:schemeClr val="bg1"/>
                </a:solidFill>
                <a:latin typeface="Georgia" pitchFamily="18" charset="0"/>
              </a:rPr>
              <a:t> y otros compuestos, hasta obtener más del 95-96% de CH</a:t>
            </a:r>
            <a:r>
              <a:rPr lang="es-ES" sz="1100" u="none" baseline="-25000" dirty="0" smtClean="0">
                <a:solidFill>
                  <a:schemeClr val="bg1"/>
                </a:solidFill>
                <a:latin typeface="Georgia" pitchFamily="18" charset="0"/>
              </a:rPr>
              <a:t>4</a:t>
            </a:r>
            <a:endParaRPr lang="es-AR" sz="1100" b="1" u="none" kern="1200" baseline="-25000" dirty="0" smtClean="0">
              <a:solidFill>
                <a:schemeClr val="tx1"/>
              </a:solidFill>
              <a:latin typeface="Arial" pitchFamily="34" charset="0"/>
              <a:ea typeface="ＭＳ Ｐゴシック" pitchFamily="101" charset="-128"/>
              <a:cs typeface="Arial" pitchFamily="34" charset="0"/>
            </a:endParaRPr>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32</a:t>
            </a:fld>
            <a:endParaRPr lang="es-ES_tradnl" altLang="es-ES_tradnl"/>
          </a:p>
        </p:txBody>
      </p:sp>
    </p:spTree>
    <p:extLst>
      <p:ext uri="{BB962C8B-B14F-4D97-AF65-F5344CB8AC3E}">
        <p14:creationId xmlns:p14="http://schemas.microsoft.com/office/powerpoint/2010/main" val="3783989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sz="1200" u="none" kern="1200" dirty="0" smtClean="0">
                <a:solidFill>
                  <a:schemeClr val="tx1"/>
                </a:solidFill>
                <a:latin typeface="Times" pitchFamily="101" charset="0"/>
                <a:ea typeface="ＭＳ Ｐゴシック" pitchFamily="101" charset="-128"/>
                <a:cs typeface="ＭＳ Ｐゴシック" pitchFamily="101" charset="-128"/>
              </a:rPr>
              <a:t>La fracción</a:t>
            </a:r>
            <a:r>
              <a:rPr lang="es-AR" sz="1200" u="none" kern="1200" baseline="0" dirty="0" smtClean="0">
                <a:solidFill>
                  <a:schemeClr val="tx1"/>
                </a:solidFill>
                <a:latin typeface="Times" pitchFamily="101" charset="0"/>
                <a:ea typeface="ＭＳ Ｐゴシック" pitchFamily="101" charset="-128"/>
                <a:cs typeface="ＭＳ Ｐゴシック" pitchFamily="101" charset="-128"/>
              </a:rPr>
              <a:t> sólida puede ser separada por diferentes métodos: sedimentación, floculación, extrusora </a:t>
            </a:r>
            <a:r>
              <a:rPr lang="es-ES" sz="1200" u="none" kern="1200" dirty="0" smtClean="0">
                <a:solidFill>
                  <a:srgbClr val="008000"/>
                </a:solidFill>
                <a:latin typeface="Times" pitchFamily="101" charset="0"/>
                <a:ea typeface="ＭＳ Ｐゴシック" pitchFamily="101" charset="-128"/>
                <a:cs typeface="ＭＳ Ｐゴシック" pitchFamily="101" charset="-128"/>
              </a:rPr>
              <a:t>u otros tipos de separadores.</a:t>
            </a:r>
            <a:endParaRPr lang="es-AR" sz="1200" u="none" kern="1200" dirty="0" smtClean="0">
              <a:solidFill>
                <a:schemeClr val="tx1"/>
              </a:solidFill>
              <a:latin typeface="Times" pitchFamily="101" charset="0"/>
              <a:ea typeface="ＭＳ Ｐゴシック" pitchFamily="101" charset="-128"/>
              <a:cs typeface="ＭＳ Ｐゴシック" pitchFamily="101" charset="-128"/>
            </a:endParaRPr>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34</a:t>
            </a:fld>
            <a:endParaRPr lang="es-ES_tradnl" altLang="es-ES_tradnl"/>
          </a:p>
        </p:txBody>
      </p:sp>
    </p:spTree>
    <p:extLst>
      <p:ext uri="{BB962C8B-B14F-4D97-AF65-F5344CB8AC3E}">
        <p14:creationId xmlns:p14="http://schemas.microsoft.com/office/powerpoint/2010/main" val="20532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De las plantas que disponen de sistemas de tratamientos, el 20% no reúne las condiciones óptimas de tratamiento (corresponde a la categorización bajo y regular), mientras que casi el 39% restante cuenta con un buen sistema para tratar los efluentes de los biodigestores </a:t>
            </a:r>
            <a:endParaRPr lang="es-AR" sz="1200" u="none" kern="1200" dirty="0" smtClean="0">
              <a:solidFill>
                <a:schemeClr val="tx1"/>
              </a:solidFill>
              <a:latin typeface="Times" pitchFamily="101" charset="0"/>
              <a:ea typeface="ＭＳ Ｐゴシック" pitchFamily="101" charset="-128"/>
              <a:cs typeface="ＭＳ Ｐゴシック" pitchFamily="101" charset="-128"/>
            </a:endParaRPr>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35</a:t>
            </a:fld>
            <a:endParaRPr lang="es-ES_tradnl" altLang="es-ES_tradnl"/>
          </a:p>
        </p:txBody>
      </p:sp>
    </p:spTree>
    <p:extLst>
      <p:ext uri="{BB962C8B-B14F-4D97-AF65-F5344CB8AC3E}">
        <p14:creationId xmlns:p14="http://schemas.microsoft.com/office/powerpoint/2010/main" val="3688262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fld id="{1CED510F-3793-43E7-B03D-5AC335814CC0}" type="slidenum">
              <a:rPr lang="es-ES_tradnl" altLang="es-ES_tradnl" sz="1200" u="none">
                <a:solidFill>
                  <a:schemeClr val="bg1"/>
                </a:solidFill>
                <a:latin typeface="Verdana" pitchFamily="34" charset="0"/>
              </a:rPr>
              <a:pPr/>
              <a:t>40</a:t>
            </a:fld>
            <a:endParaRPr lang="es-ES_tradnl" altLang="es-ES_tradnl" sz="1200" u="none">
              <a:solidFill>
                <a:schemeClr val="bg1"/>
              </a:solidFill>
              <a:latin typeface="Verdana"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smtClean="0">
              <a:latin typeface="Times" charset="0"/>
              <a:ea typeface="ＭＳ Ｐゴシック" pitchFamily="34" charset="-128"/>
            </a:endParaRPr>
          </a:p>
        </p:txBody>
      </p:sp>
    </p:spTree>
    <p:extLst>
      <p:ext uri="{BB962C8B-B14F-4D97-AF65-F5344CB8AC3E}">
        <p14:creationId xmlns:p14="http://schemas.microsoft.com/office/powerpoint/2010/main" val="585188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Políticas: </a:t>
            </a:r>
            <a:r>
              <a:rPr lang="es-ES" sz="1200" u="none" dirty="0" smtClean="0"/>
              <a:t>para mejorar la sustentabilidad de la tecnología, y el desempeño ambiental de los sistemas complementarios de la biodigestión anaeróbica. Con respecto a ello el INTI debe posicionarse con un rol estratégico para lograr reglamentaciones ajustadas a rigor técnico que tengan en cuenta, entre otros aspectos: las características y composición de los subproductos, calidad del suelo receptor, actividad productiva (uso del suelo).</a:t>
            </a:r>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41</a:t>
            </a:fld>
            <a:endParaRPr lang="es-ES_tradnl" altLang="es-ES_tradnl"/>
          </a:p>
        </p:txBody>
      </p:sp>
    </p:spTree>
    <p:extLst>
      <p:ext uri="{BB962C8B-B14F-4D97-AF65-F5344CB8AC3E}">
        <p14:creationId xmlns:p14="http://schemas.microsoft.com/office/powerpoint/2010/main" val="258928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u="none" kern="0" dirty="0" smtClean="0">
                <a:ln>
                  <a:solidFill>
                    <a:schemeClr val="tx1"/>
                  </a:solidFill>
                </a:ln>
                <a:solidFill>
                  <a:schemeClr val="tx2">
                    <a:lumMod val="60000"/>
                    <a:lumOff val="40000"/>
                  </a:schemeClr>
                </a:solidFill>
                <a:latin typeface="Times" pitchFamily="101" charset="0"/>
                <a:ea typeface="ＭＳ Ｐゴシック" pitchFamily="101" charset="-128"/>
                <a:cs typeface="ＭＳ Ｐゴシック" pitchFamily="101" charset="-128"/>
              </a:rPr>
              <a:t>METAS desde 2012 del GRUPO</a:t>
            </a:r>
            <a:r>
              <a:rPr lang="es-ES" sz="1200" b="1" u="none" kern="0" baseline="0" dirty="0" smtClean="0">
                <a:ln>
                  <a:solidFill>
                    <a:schemeClr val="tx1"/>
                  </a:solidFill>
                </a:ln>
                <a:solidFill>
                  <a:schemeClr val="tx2">
                    <a:lumMod val="60000"/>
                    <a:lumOff val="40000"/>
                  </a:schemeClr>
                </a:solidFill>
                <a:latin typeface="Times" pitchFamily="101" charset="0"/>
                <a:ea typeface="ＭＳ Ｐゴシック" pitchFamily="101" charset="-128"/>
                <a:cs typeface="ＭＳ Ｐゴシック" pitchFamily="101" charset="-128"/>
              </a:rPr>
              <a:t> BIOGÁS INTI</a:t>
            </a:r>
            <a:endParaRPr lang="es-ES" sz="1200" b="1" u="none" kern="0" dirty="0" smtClean="0">
              <a:ln>
                <a:solidFill>
                  <a:schemeClr val="tx1"/>
                </a:solidFill>
              </a:ln>
              <a:solidFill>
                <a:schemeClr val="tx2">
                  <a:lumMod val="60000"/>
                  <a:lumOff val="40000"/>
                </a:schemeClr>
              </a:solidFill>
              <a:latin typeface="Times" pitchFamily="101" charset="0"/>
              <a:ea typeface="ＭＳ Ｐゴシック" pitchFamily="101" charset="-128"/>
              <a:cs typeface="ＭＳ Ｐゴシック" pitchFamily="101" charset="-128"/>
            </a:endParaRPr>
          </a:p>
          <a:p>
            <a:r>
              <a:rPr lang="es-AR" dirty="0" smtClean="0"/>
              <a:t>*Aplicaciones</a:t>
            </a:r>
            <a:r>
              <a:rPr lang="es-AR" baseline="0" dirty="0" smtClean="0"/>
              <a:t> del biogás</a:t>
            </a:r>
          </a:p>
          <a:p>
            <a:r>
              <a:rPr lang="es-AR" baseline="0" dirty="0" smtClean="0"/>
              <a:t>*Laboratorio con capacidad analítica para análisis físico-químicos</a:t>
            </a:r>
          </a:p>
          <a:p>
            <a:r>
              <a:rPr lang="es-AR" baseline="0" dirty="0" smtClean="0"/>
              <a:t>*Protocolos para caracterizar sustratos</a:t>
            </a:r>
          </a:p>
          <a:p>
            <a:r>
              <a:rPr lang="es-AR" baseline="0" dirty="0" smtClean="0"/>
              <a:t>*Protocolos para medición de parámetros de plantas de biogás</a:t>
            </a:r>
          </a:p>
          <a:p>
            <a:r>
              <a:rPr lang="es-AR" baseline="0" dirty="0" smtClean="0"/>
              <a:t>*Reunir Normativa europea vinculada a las diferentes etapas de la biodigestión</a:t>
            </a:r>
          </a:p>
          <a:p>
            <a:r>
              <a:rPr lang="es-AR" baseline="0" dirty="0" smtClean="0"/>
              <a:t>*Relevar normativa nacional de medio ambiente</a:t>
            </a:r>
          </a:p>
          <a:p>
            <a:r>
              <a:rPr lang="es-AR" baseline="0" dirty="0" smtClean="0"/>
              <a:t>*Relevar el potencial de biogás de residuos de la agroindustria y municipios del país.</a:t>
            </a:r>
          </a:p>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dirty="0" smtClean="0"/>
              <a:t>*</a:t>
            </a:r>
            <a:r>
              <a:rPr lang="es-AR" b="1" baseline="0" dirty="0" smtClean="0"/>
              <a:t>Relevamiento de biodigestores del país</a:t>
            </a:r>
            <a:r>
              <a:rPr lang="es-AR" baseline="0" dirty="0" smtClean="0"/>
              <a:t>.</a:t>
            </a:r>
            <a:endParaRPr lang="es-AR" dirty="0" smtClean="0"/>
          </a:p>
          <a:p>
            <a:r>
              <a:rPr lang="es-AR" dirty="0" smtClean="0"/>
              <a:t>*Manuales de mantenimiento</a:t>
            </a:r>
          </a:p>
          <a:p>
            <a:r>
              <a:rPr lang="es-AR" dirty="0" smtClean="0"/>
              <a:t>*Materiales</a:t>
            </a:r>
            <a:r>
              <a:rPr lang="es-AR" baseline="0" dirty="0" smtClean="0"/>
              <a:t> para la construcción de biodigestores y sus instalaciones</a:t>
            </a:r>
          </a:p>
          <a:p>
            <a:r>
              <a:rPr lang="es-AR" baseline="0" dirty="0" smtClean="0"/>
              <a:t>*realización de jornada de proveedores</a:t>
            </a:r>
          </a:p>
          <a:p>
            <a:r>
              <a:rPr lang="es-AR" baseline="0" dirty="0" smtClean="0"/>
              <a:t>*Seguridad en Plantas de biogás</a:t>
            </a:r>
            <a:endParaRPr lang="es-AR" dirty="0" smtClean="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3</a:t>
            </a:fld>
            <a:endParaRPr lang="es-ES_tradnl" altLang="es-ES_tradnl" dirty="0"/>
          </a:p>
        </p:txBody>
      </p:sp>
    </p:spTree>
    <p:extLst>
      <p:ext uri="{BB962C8B-B14F-4D97-AF65-F5344CB8AC3E}">
        <p14:creationId xmlns:p14="http://schemas.microsoft.com/office/powerpoint/2010/main" val="681495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fld id="{1CED510F-3793-43E7-B03D-5AC335814CC0}" type="slidenum">
              <a:rPr lang="es-ES_tradnl" altLang="es-ES_tradnl" sz="1200" u="none">
                <a:solidFill>
                  <a:schemeClr val="bg1"/>
                </a:solidFill>
                <a:latin typeface="Verdana" pitchFamily="34" charset="0"/>
              </a:rPr>
              <a:pPr/>
              <a:t>42</a:t>
            </a:fld>
            <a:endParaRPr lang="es-ES_tradnl" altLang="es-ES_tradnl" sz="1200" u="none">
              <a:solidFill>
                <a:schemeClr val="bg1"/>
              </a:solidFill>
              <a:latin typeface="Verdana"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altLang="es-ES_tradnl" b="1" dirty="0" smtClean="0">
                <a:latin typeface="Times" charset="0"/>
                <a:ea typeface="ＭＳ Ｐゴシック" pitchFamily="34" charset="-128"/>
              </a:rPr>
              <a:t>Instalaciones</a:t>
            </a:r>
            <a:r>
              <a:rPr lang="es-ES" altLang="es-ES_tradnl" b="1" baseline="0" dirty="0" smtClean="0">
                <a:latin typeface="Times" charset="0"/>
                <a:ea typeface="ＭＳ Ｐゴシック" pitchFamily="34" charset="-128"/>
              </a:rPr>
              <a:t> no energéticas: </a:t>
            </a:r>
            <a:r>
              <a:rPr lang="es-ES" altLang="es-ES_tradnl" b="0" baseline="0" dirty="0" smtClean="0">
                <a:latin typeface="Times" charset="0"/>
                <a:ea typeface="ＭＳ Ｐゴシック" pitchFamily="34" charset="-128"/>
              </a:rPr>
              <a:t>d</a:t>
            </a:r>
            <a:r>
              <a:rPr lang="es-AR" sz="1200" u="none" dirty="0" smtClean="0"/>
              <a:t>e esto se desprende la importancia y necesidad de vinculación entre las empresas y los organismos e instituciones técnicas y científicas del país en pos de mejorar las condiciones de producción de energía renovable y eficiencia de las plantas de biodigestión anaeróbica, como así también aunar esfuerzos para concretar la normalización en referencia a la comercialización de la energía renovable, la conexión al sistema interconectado de energía eléctrica,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AR" sz="1200" b="1" u="none" dirty="0" smtClean="0"/>
              <a:t>Falencias técnicas: </a:t>
            </a:r>
            <a:r>
              <a:rPr lang="es-AR" sz="1200" u="none" dirty="0" smtClean="0"/>
              <a:t>En gran medida esto se vincula a la distribución del tamaño de los </a:t>
            </a:r>
            <a:r>
              <a:rPr lang="es-AR" sz="1200" u="none" dirty="0" err="1" smtClean="0"/>
              <a:t>biodigestores</a:t>
            </a:r>
            <a:r>
              <a:rPr lang="es-AR" sz="1200" u="none" dirty="0" smtClean="0"/>
              <a:t> encontrados, aproximadamente el 50% de las plantas corresponde a pequeñas instalaciones. Cuando este análisis se enfoca al sector público, la mayoría de estas plantas son gestionadas por municipios (cuyo sustrato es la FORSU) demandando una asistencia técnica directa.</a:t>
            </a:r>
            <a:endParaRPr lang="es-ES" sz="1200" u="none" dirty="0" smtClean="0"/>
          </a:p>
          <a:p>
            <a:endParaRPr lang="es-ES" altLang="es-ES_tradnl" dirty="0" smtClean="0">
              <a:latin typeface="Times" charset="0"/>
              <a:ea typeface="ＭＳ Ｐゴシック" pitchFamily="34" charset="-128"/>
            </a:endParaRPr>
          </a:p>
        </p:txBody>
      </p:sp>
    </p:spTree>
    <p:extLst>
      <p:ext uri="{BB962C8B-B14F-4D97-AF65-F5344CB8AC3E}">
        <p14:creationId xmlns:p14="http://schemas.microsoft.com/office/powerpoint/2010/main" val="879866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u="none" kern="1200" dirty="0" smtClean="0">
                <a:solidFill>
                  <a:schemeClr val="tx1"/>
                </a:solidFill>
                <a:latin typeface="Times" pitchFamily="101" charset="0"/>
                <a:ea typeface="Times New Roman" panose="02020603050405020304" pitchFamily="18" charset="0"/>
                <a:cs typeface="Times New Roman" panose="02020603050405020304" pitchFamily="18" charset="0"/>
              </a:rPr>
              <a:t>Generalmente se desconoce la eficiencia de la planta</a:t>
            </a:r>
          </a:p>
          <a:p>
            <a:endParaRPr lang="es-AR" dirty="0"/>
          </a:p>
        </p:txBody>
      </p:sp>
      <p:sp>
        <p:nvSpPr>
          <p:cNvPr id="4" name="Marcador de número de diapositiva 3"/>
          <p:cNvSpPr>
            <a:spLocks noGrp="1"/>
          </p:cNvSpPr>
          <p:nvPr>
            <p:ph type="sldNum" sz="quarter" idx="10"/>
          </p:nvPr>
        </p:nvSpPr>
        <p:spPr/>
        <p:txBody>
          <a:bodyPr/>
          <a:lstStyle/>
          <a:p>
            <a:fld id="{E455C8A3-90D2-456D-9EA6-A4C890AAD943}" type="slidenum">
              <a:rPr lang="es-ES_tradnl" altLang="es-ES_tradnl" smtClean="0"/>
              <a:pPr/>
              <a:t>43</a:t>
            </a:fld>
            <a:endParaRPr lang="es-ES_tradnl" altLang="es-ES_tradnl"/>
          </a:p>
        </p:txBody>
      </p:sp>
    </p:spTree>
    <p:extLst>
      <p:ext uri="{BB962C8B-B14F-4D97-AF65-F5344CB8AC3E}">
        <p14:creationId xmlns:p14="http://schemas.microsoft.com/office/powerpoint/2010/main" val="3270710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44</a:t>
            </a:fld>
            <a:endParaRPr lang="es-ES_tradnl" alt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E455C8A3-90D2-456D-9EA6-A4C890AAD943}" type="slidenum">
              <a:rPr lang="es-ES_tradnl" altLang="es-ES_tradnl" smtClean="0"/>
              <a:pPr/>
              <a:t>45</a:t>
            </a:fld>
            <a:endParaRPr lang="es-ES_tradnl" altLang="es-ES_tradnl"/>
          </a:p>
        </p:txBody>
      </p:sp>
    </p:spTree>
    <p:extLst>
      <p:ext uri="{BB962C8B-B14F-4D97-AF65-F5344CB8AC3E}">
        <p14:creationId xmlns:p14="http://schemas.microsoft.com/office/powerpoint/2010/main" val="225075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fld id="{1CED510F-3793-43E7-B03D-5AC335814CC0}" type="slidenum">
              <a:rPr lang="es-ES_tradnl" altLang="es-ES_tradnl" sz="1200" u="none">
                <a:solidFill>
                  <a:schemeClr val="bg1"/>
                </a:solidFill>
                <a:latin typeface="Verdana" pitchFamily="34" charset="0"/>
              </a:rPr>
              <a:pPr/>
              <a:t>47</a:t>
            </a:fld>
            <a:endParaRPr lang="es-ES_tradnl" altLang="es-ES_tradnl" sz="1200" u="none">
              <a:solidFill>
                <a:schemeClr val="bg1"/>
              </a:solidFill>
              <a:latin typeface="Verdana"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dirty="0" smtClean="0">
              <a:latin typeface="Times" charset="0"/>
              <a:ea typeface="ＭＳ Ｐゴシック" pitchFamily="34" charset="-128"/>
            </a:endParaRPr>
          </a:p>
        </p:txBody>
      </p:sp>
    </p:spTree>
    <p:extLst>
      <p:ext uri="{BB962C8B-B14F-4D97-AF65-F5344CB8AC3E}">
        <p14:creationId xmlns:p14="http://schemas.microsoft.com/office/powerpoint/2010/main" val="2762145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48</a:t>
            </a:fld>
            <a:endParaRPr lang="es-ES_tradnl" altLang="es-ES_tradnl"/>
          </a:p>
        </p:txBody>
      </p:sp>
    </p:spTree>
    <p:extLst>
      <p:ext uri="{BB962C8B-B14F-4D97-AF65-F5344CB8AC3E}">
        <p14:creationId xmlns:p14="http://schemas.microsoft.com/office/powerpoint/2010/main" val="2589287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fld id="{1CED510F-3793-43E7-B03D-5AC335814CC0}" type="slidenum">
              <a:rPr lang="es-ES_tradnl" altLang="es-ES_tradnl" sz="1200" u="none">
                <a:solidFill>
                  <a:schemeClr val="bg1"/>
                </a:solidFill>
                <a:latin typeface="Verdana" pitchFamily="34" charset="0"/>
              </a:rPr>
              <a:pPr/>
              <a:t>49</a:t>
            </a:fld>
            <a:endParaRPr lang="es-ES_tradnl" altLang="es-ES_tradnl" sz="1200" u="none">
              <a:solidFill>
                <a:schemeClr val="bg1"/>
              </a:solidFill>
              <a:latin typeface="Verdana" pitchFamily="34"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smtClean="0">
              <a:latin typeface="Times" charset="0"/>
              <a:ea typeface="ＭＳ Ｐゴシック" pitchFamily="34" charset="-128"/>
            </a:endParaRPr>
          </a:p>
        </p:txBody>
      </p:sp>
    </p:spTree>
    <p:extLst>
      <p:ext uri="{BB962C8B-B14F-4D97-AF65-F5344CB8AC3E}">
        <p14:creationId xmlns:p14="http://schemas.microsoft.com/office/powerpoint/2010/main" val="338516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Marcador de imagen de diapositiva"/>
          <p:cNvSpPr>
            <a:spLocks noGrp="1" noRot="1" noChangeAspect="1"/>
          </p:cNvSpPr>
          <p:nvPr>
            <p:ph type="sldImg"/>
          </p:nvPr>
        </p:nvSpPr>
        <p:spPr>
          <a:ln/>
        </p:spPr>
      </p:sp>
      <p:sp>
        <p:nvSpPr>
          <p:cNvPr id="12290" name="2 Marcador de notas"/>
          <p:cNvSpPr>
            <a:spLocks noGrp="1"/>
          </p:cNvSpPr>
          <p:nvPr>
            <p:ph type="body" idx="1"/>
          </p:nvPr>
        </p:nvSpPr>
        <p:spPr>
          <a:noFill/>
          <a:ln/>
        </p:spPr>
        <p:txBody>
          <a:bodyPr/>
          <a:lstStyle/>
          <a:p>
            <a:endParaRPr lang="es-AR" dirty="0" smtClean="0">
              <a:latin typeface="Times" pitchFamily="114" charset="0"/>
            </a:endParaRPr>
          </a:p>
        </p:txBody>
      </p:sp>
      <p:sp>
        <p:nvSpPr>
          <p:cNvPr id="12291" name="3 Marcador de número de diapositiva"/>
          <p:cNvSpPr>
            <a:spLocks noGrp="1"/>
          </p:cNvSpPr>
          <p:nvPr>
            <p:ph type="sldNum" sz="quarter" idx="5"/>
          </p:nvPr>
        </p:nvSpPr>
        <p:spPr>
          <a:noFill/>
        </p:spPr>
        <p:txBody>
          <a:bodyPr/>
          <a:lstStyle/>
          <a:p>
            <a:fld id="{602C39B7-A6FB-4AA7-862A-B43A3594F380}" type="slidenum">
              <a:rPr lang="es-ES_tradnl" smtClean="0"/>
              <a:pPr/>
              <a:t>5</a:t>
            </a:fld>
            <a:endParaRPr lang="es-ES_tradnl" dirty="0" smtClean="0"/>
          </a:p>
        </p:txBody>
      </p:sp>
    </p:spTree>
    <p:extLst>
      <p:ext uri="{BB962C8B-B14F-4D97-AF65-F5344CB8AC3E}">
        <p14:creationId xmlns:p14="http://schemas.microsoft.com/office/powerpoint/2010/main" val="51043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Marcador de imagen de diapositiva"/>
          <p:cNvSpPr>
            <a:spLocks noGrp="1" noRot="1" noChangeAspect="1"/>
          </p:cNvSpPr>
          <p:nvPr>
            <p:ph type="sldImg"/>
          </p:nvPr>
        </p:nvSpPr>
        <p:spPr>
          <a:ln/>
        </p:spPr>
      </p:sp>
      <p:sp>
        <p:nvSpPr>
          <p:cNvPr id="12290" name="2 Marcador de notas"/>
          <p:cNvSpPr>
            <a:spLocks noGrp="1"/>
          </p:cNvSpPr>
          <p:nvPr>
            <p:ph type="body" idx="1"/>
          </p:nvPr>
        </p:nvSpPr>
        <p:spPr>
          <a:noFill/>
          <a:ln/>
        </p:spPr>
        <p:txBody>
          <a:bodyPr/>
          <a:lstStyle/>
          <a:p>
            <a:endParaRPr lang="es-AR" dirty="0" smtClean="0">
              <a:latin typeface="Times" pitchFamily="114" charset="0"/>
            </a:endParaRPr>
          </a:p>
        </p:txBody>
      </p:sp>
      <p:sp>
        <p:nvSpPr>
          <p:cNvPr id="12291" name="3 Marcador de número de diapositiva"/>
          <p:cNvSpPr>
            <a:spLocks noGrp="1"/>
          </p:cNvSpPr>
          <p:nvPr>
            <p:ph type="sldNum" sz="quarter" idx="5"/>
          </p:nvPr>
        </p:nvSpPr>
        <p:spPr>
          <a:noFill/>
        </p:spPr>
        <p:txBody>
          <a:bodyPr/>
          <a:lstStyle/>
          <a:p>
            <a:fld id="{602C39B7-A6FB-4AA7-862A-B43A3594F380}" type="slidenum">
              <a:rPr lang="es-ES_tradnl" smtClean="0"/>
              <a:pPr/>
              <a:t>6</a:t>
            </a:fld>
            <a:endParaRPr lang="es-ES_tradnl" dirty="0" smtClean="0"/>
          </a:p>
        </p:txBody>
      </p:sp>
    </p:spTree>
    <p:extLst>
      <p:ext uri="{BB962C8B-B14F-4D97-AF65-F5344CB8AC3E}">
        <p14:creationId xmlns:p14="http://schemas.microsoft.com/office/powerpoint/2010/main" val="19203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Marcador de imagen de diapositiva"/>
          <p:cNvSpPr>
            <a:spLocks noGrp="1" noRot="1" noChangeAspect="1"/>
          </p:cNvSpPr>
          <p:nvPr>
            <p:ph type="sldImg"/>
          </p:nvPr>
        </p:nvSpPr>
        <p:spPr>
          <a:ln/>
        </p:spPr>
      </p:sp>
      <p:sp>
        <p:nvSpPr>
          <p:cNvPr id="12290" name="2 Marcador de notas"/>
          <p:cNvSpPr>
            <a:spLocks noGrp="1"/>
          </p:cNvSpPr>
          <p:nvPr>
            <p:ph type="body" idx="1"/>
          </p:nvPr>
        </p:nvSpPr>
        <p:spPr>
          <a:noFill/>
          <a:ln/>
        </p:spPr>
        <p:txBody>
          <a:bodyPr/>
          <a:lstStyle/>
          <a:p>
            <a:endParaRPr lang="es-AR" dirty="0" smtClean="0">
              <a:latin typeface="Times" pitchFamily="114" charset="0"/>
            </a:endParaRPr>
          </a:p>
        </p:txBody>
      </p:sp>
      <p:sp>
        <p:nvSpPr>
          <p:cNvPr id="12291" name="3 Marcador de número de diapositiva"/>
          <p:cNvSpPr>
            <a:spLocks noGrp="1"/>
          </p:cNvSpPr>
          <p:nvPr>
            <p:ph type="sldNum" sz="quarter" idx="5"/>
          </p:nvPr>
        </p:nvSpPr>
        <p:spPr>
          <a:noFill/>
        </p:spPr>
        <p:txBody>
          <a:bodyPr/>
          <a:lstStyle/>
          <a:p>
            <a:fld id="{602C39B7-A6FB-4AA7-862A-B43A3594F380}" type="slidenum">
              <a:rPr lang="es-ES_tradnl" smtClean="0"/>
              <a:pPr/>
              <a:t>7</a:t>
            </a:fld>
            <a:endParaRPr lang="es-ES_tradnl" dirty="0" smtClean="0"/>
          </a:p>
        </p:txBody>
      </p:sp>
    </p:spTree>
    <p:extLst>
      <p:ext uri="{BB962C8B-B14F-4D97-AF65-F5344CB8AC3E}">
        <p14:creationId xmlns:p14="http://schemas.microsoft.com/office/powerpoint/2010/main" val="16723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Marcador de imagen de diapositiva"/>
          <p:cNvSpPr>
            <a:spLocks noGrp="1" noRot="1" noChangeAspect="1"/>
          </p:cNvSpPr>
          <p:nvPr>
            <p:ph type="sldImg"/>
          </p:nvPr>
        </p:nvSpPr>
        <p:spPr>
          <a:ln/>
        </p:spPr>
      </p:sp>
      <p:sp>
        <p:nvSpPr>
          <p:cNvPr id="12290" name="2 Marcador de notas"/>
          <p:cNvSpPr>
            <a:spLocks noGrp="1"/>
          </p:cNvSpPr>
          <p:nvPr>
            <p:ph type="body" idx="1"/>
          </p:nvPr>
        </p:nvSpPr>
        <p:spPr>
          <a:noFill/>
          <a:ln/>
        </p:spPr>
        <p:txBody>
          <a:bodyPr/>
          <a:lstStyle/>
          <a:p>
            <a:endParaRPr lang="es-AR" dirty="0" smtClean="0">
              <a:latin typeface="Times" pitchFamily="114" charset="0"/>
            </a:endParaRPr>
          </a:p>
        </p:txBody>
      </p:sp>
      <p:sp>
        <p:nvSpPr>
          <p:cNvPr id="12291" name="3 Marcador de número de diapositiva"/>
          <p:cNvSpPr>
            <a:spLocks noGrp="1"/>
          </p:cNvSpPr>
          <p:nvPr>
            <p:ph type="sldNum" sz="quarter" idx="5"/>
          </p:nvPr>
        </p:nvSpPr>
        <p:spPr>
          <a:noFill/>
        </p:spPr>
        <p:txBody>
          <a:bodyPr/>
          <a:lstStyle/>
          <a:p>
            <a:fld id="{602C39B7-A6FB-4AA7-862A-B43A3594F380}" type="slidenum">
              <a:rPr lang="es-ES_tradnl" smtClean="0"/>
              <a:pPr/>
              <a:t>8</a:t>
            </a:fld>
            <a:endParaRPr lang="es-ES_tradnl" dirty="0" smtClean="0"/>
          </a:p>
        </p:txBody>
      </p:sp>
    </p:spTree>
    <p:extLst>
      <p:ext uri="{BB962C8B-B14F-4D97-AF65-F5344CB8AC3E}">
        <p14:creationId xmlns:p14="http://schemas.microsoft.com/office/powerpoint/2010/main" val="83199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455C8A3-90D2-456D-9EA6-A4C890AAD943}" type="slidenum">
              <a:rPr lang="es-ES_tradnl" altLang="es-ES_tradnl" smtClean="0"/>
              <a:pPr/>
              <a:t>10</a:t>
            </a:fld>
            <a:endParaRPr lang="es-ES_tradnl" altLang="es-ES_tradnl" dirty="0"/>
          </a:p>
        </p:txBody>
      </p:sp>
    </p:spTree>
    <p:extLst>
      <p:ext uri="{BB962C8B-B14F-4D97-AF65-F5344CB8AC3E}">
        <p14:creationId xmlns:p14="http://schemas.microsoft.com/office/powerpoint/2010/main" val="168741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Marcador de imagen de diapositiva"/>
          <p:cNvSpPr>
            <a:spLocks noGrp="1" noRot="1" noChangeAspect="1"/>
          </p:cNvSpPr>
          <p:nvPr>
            <p:ph type="sldImg"/>
          </p:nvPr>
        </p:nvSpPr>
        <p:spPr>
          <a:ln/>
        </p:spPr>
      </p:sp>
      <p:sp>
        <p:nvSpPr>
          <p:cNvPr id="12290" name="2 Marcador de notas"/>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u="none" dirty="0" smtClean="0"/>
              <a:t>En</a:t>
            </a:r>
            <a:r>
              <a:rPr lang="es-ES" sz="1200" u="none" baseline="0" dirty="0" smtClean="0"/>
              <a:t> la </a:t>
            </a:r>
            <a:r>
              <a:rPr lang="es-ES" sz="1200" u="none" dirty="0" smtClean="0"/>
              <a:t>Figura se muestra la localización por provincia Argentina de las plantas conocidas al momento de iniciar el proyecto.</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u="none" dirty="0" smtClean="0"/>
              <a:t>Seleccionar</a:t>
            </a:r>
            <a:r>
              <a:rPr lang="es-ES" sz="1200" u="none" baseline="0" dirty="0" smtClean="0"/>
              <a:t> esta diapositiva o las 2 siguientes.</a:t>
            </a:r>
            <a:endParaRPr lang="es-ES" sz="1200" u="none" dirty="0" smtClean="0"/>
          </a:p>
        </p:txBody>
      </p:sp>
      <p:sp>
        <p:nvSpPr>
          <p:cNvPr id="12291" name="3 Marcador de número de diapositiva"/>
          <p:cNvSpPr>
            <a:spLocks noGrp="1"/>
          </p:cNvSpPr>
          <p:nvPr>
            <p:ph type="sldNum" sz="quarter" idx="5"/>
          </p:nvPr>
        </p:nvSpPr>
        <p:spPr>
          <a:noFill/>
        </p:spPr>
        <p:txBody>
          <a:bodyPr/>
          <a:lstStyle/>
          <a:p>
            <a:fld id="{602C39B7-A6FB-4AA7-862A-B43A3594F380}" type="slidenum">
              <a:rPr lang="es-ES_tradnl" smtClean="0"/>
              <a:pPr/>
              <a:t>15</a:t>
            </a:fld>
            <a:endParaRPr lang="es-ES_tradnl" dirty="0" smtClean="0"/>
          </a:p>
        </p:txBody>
      </p:sp>
    </p:spTree>
    <p:extLst>
      <p:ext uri="{BB962C8B-B14F-4D97-AF65-F5344CB8AC3E}">
        <p14:creationId xmlns:p14="http://schemas.microsoft.com/office/powerpoint/2010/main" val="3286227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52400" y="152400"/>
            <a:ext cx="1371600" cy="457200"/>
          </a:xfrm>
          <a:prstGeom prst="rect">
            <a:avLst/>
          </a:prstGeom>
          <a:noFill/>
          <a:ln w="9525">
            <a:noFill/>
            <a:miter lim="800000"/>
            <a:headEnd/>
            <a:tailEnd/>
          </a:ln>
          <a:effectLst/>
        </p:spPr>
        <p:txBody>
          <a:bodyPr>
            <a:spAutoFit/>
          </a:bodyPr>
          <a:lstStyle>
            <a:lvl1pPr>
              <a:defRPr sz="1400" u="sng">
                <a:solidFill>
                  <a:schemeClr val="tx1"/>
                </a:solidFill>
                <a:latin typeface="Arial" pitchFamily="34" charset="0"/>
                <a:ea typeface="ＭＳ Ｐゴシック" pitchFamily="34" charset="-128"/>
              </a:defRPr>
            </a:lvl1pPr>
            <a:lvl2pPr marL="37931725" indent="-37474525">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spcBef>
                <a:spcPct val="50000"/>
              </a:spcBef>
            </a:pPr>
            <a:endParaRPr lang="es-ES_tradnl" sz="2400" u="none">
              <a:latin typeface="Times" charset="0"/>
            </a:endParaRPr>
          </a:p>
        </p:txBody>
      </p:sp>
      <p:sp>
        <p:nvSpPr>
          <p:cNvPr id="3" name="AutoShape 16">
            <a:hlinkClick r:id="" action="ppaction://hlinkshowjump?jump=nextslide"/>
          </p:cNvPr>
          <p:cNvSpPr>
            <a:spLocks noChangeArrowheads="1"/>
          </p:cNvSpPr>
          <p:nvPr userDrawn="1"/>
        </p:nvSpPr>
        <p:spPr bwMode="auto">
          <a:xfrm rot="5400000">
            <a:off x="8870950" y="6575425"/>
            <a:ext cx="88900" cy="82550"/>
          </a:xfrm>
          <a:prstGeom prst="flowChartExtract">
            <a:avLst/>
          </a:prstGeom>
          <a:solidFill>
            <a:srgbClr val="D5D4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100000"/>
              </a:spcBef>
            </a:pPr>
            <a:endParaRPr lang="es-AR" altLang="es-ES_tradnl" u="none"/>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77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56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52400" y="152400"/>
            <a:ext cx="1371600" cy="457200"/>
          </a:xfrm>
          <a:prstGeom prst="rect">
            <a:avLst/>
          </a:prstGeom>
          <a:noFill/>
          <a:ln w="9525">
            <a:noFill/>
            <a:miter lim="800000"/>
            <a:headEnd/>
            <a:tailEnd/>
          </a:ln>
          <a:effectLst/>
        </p:spPr>
        <p:txBody>
          <a:bodyPr>
            <a:spAutoFit/>
          </a:bodyPr>
          <a:lstStyle>
            <a:lvl1pPr>
              <a:defRPr sz="1400" u="sng">
                <a:solidFill>
                  <a:schemeClr val="tx1"/>
                </a:solidFill>
                <a:latin typeface="Arial" pitchFamily="34" charset="0"/>
                <a:ea typeface="ＭＳ Ｐゴシック" pitchFamily="34" charset="-128"/>
              </a:defRPr>
            </a:lvl1pPr>
            <a:lvl2pPr marL="37931725" indent="-37474525">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spcBef>
                <a:spcPct val="50000"/>
              </a:spcBef>
            </a:pPr>
            <a:endParaRPr lang="es-ES_tradnl" sz="2400" u="none">
              <a:latin typeface="Times" charset="0"/>
            </a:endParaRPr>
          </a:p>
        </p:txBody>
      </p:sp>
      <p:sp>
        <p:nvSpPr>
          <p:cNvPr id="3" name="AutoShape 16">
            <a:hlinkClick r:id="" action="ppaction://hlinkshowjump?jump=previousslide"/>
          </p:cNvPr>
          <p:cNvSpPr>
            <a:spLocks noChangeArrowheads="1"/>
          </p:cNvSpPr>
          <p:nvPr userDrawn="1"/>
        </p:nvSpPr>
        <p:spPr bwMode="auto">
          <a:xfrm rot="16200000">
            <a:off x="8848725" y="6575425"/>
            <a:ext cx="88900" cy="82550"/>
          </a:xfrm>
          <a:prstGeom prst="flowChartExtract">
            <a:avLst/>
          </a:prstGeom>
          <a:solidFill>
            <a:srgbClr val="D5D4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100000"/>
              </a:spcBef>
            </a:pPr>
            <a:endParaRPr lang="es-AR" altLang="es-ES_tradnl" u="none"/>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4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379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0D6"/>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5" r:id="rId1"/>
    <p:sldLayoutId id="2147483834" r:id="rId2"/>
    <p:sldLayoutId id="2147483836" r:id="rId3"/>
    <p:sldLayoutId id="2147483837" r:id="rId4"/>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bg1"/>
          </a:solidFill>
          <a:latin typeface="+mj-lt"/>
          <a:ea typeface="ＭＳ Ｐゴシック" pitchFamily="101" charset="-128"/>
          <a:cs typeface="ＭＳ Ｐゴシック" pitchFamily="101" charset="-128"/>
        </a:defRPr>
      </a:lvl1pPr>
      <a:lvl2pPr algn="l" rtl="0" eaLnBrk="0" fontAlgn="base" hangingPunct="0">
        <a:spcBef>
          <a:spcPct val="0"/>
        </a:spcBef>
        <a:spcAft>
          <a:spcPct val="0"/>
        </a:spcAft>
        <a:defRPr sz="2000" b="1">
          <a:solidFill>
            <a:schemeClr val="bg1"/>
          </a:solidFill>
          <a:latin typeface="Arial" pitchFamily="101" charset="0"/>
          <a:ea typeface="ＭＳ Ｐゴシック" pitchFamily="101" charset="-128"/>
          <a:cs typeface="ＭＳ Ｐゴシック" pitchFamily="101" charset="-128"/>
        </a:defRPr>
      </a:lvl2pPr>
      <a:lvl3pPr algn="l" rtl="0" eaLnBrk="0" fontAlgn="base" hangingPunct="0">
        <a:spcBef>
          <a:spcPct val="0"/>
        </a:spcBef>
        <a:spcAft>
          <a:spcPct val="0"/>
        </a:spcAft>
        <a:defRPr sz="2000" b="1">
          <a:solidFill>
            <a:schemeClr val="bg1"/>
          </a:solidFill>
          <a:latin typeface="Arial" pitchFamily="101" charset="0"/>
          <a:ea typeface="ＭＳ Ｐゴシック" pitchFamily="101" charset="-128"/>
          <a:cs typeface="ＭＳ Ｐゴシック" pitchFamily="101" charset="-128"/>
        </a:defRPr>
      </a:lvl3pPr>
      <a:lvl4pPr algn="l" rtl="0" eaLnBrk="0" fontAlgn="base" hangingPunct="0">
        <a:spcBef>
          <a:spcPct val="0"/>
        </a:spcBef>
        <a:spcAft>
          <a:spcPct val="0"/>
        </a:spcAft>
        <a:defRPr sz="2000" b="1">
          <a:solidFill>
            <a:schemeClr val="bg1"/>
          </a:solidFill>
          <a:latin typeface="Arial" pitchFamily="101" charset="0"/>
          <a:ea typeface="ＭＳ Ｐゴシック" pitchFamily="101" charset="-128"/>
          <a:cs typeface="ＭＳ Ｐゴシック" pitchFamily="101" charset="-128"/>
        </a:defRPr>
      </a:lvl4pPr>
      <a:lvl5pPr algn="l" rtl="0" eaLnBrk="0" fontAlgn="base" hangingPunct="0">
        <a:spcBef>
          <a:spcPct val="0"/>
        </a:spcBef>
        <a:spcAft>
          <a:spcPct val="0"/>
        </a:spcAft>
        <a:defRPr sz="2000" b="1">
          <a:solidFill>
            <a:schemeClr val="bg1"/>
          </a:solidFill>
          <a:latin typeface="Arial" pitchFamily="101" charset="0"/>
          <a:ea typeface="ＭＳ Ｐゴシック" pitchFamily="101" charset="-128"/>
          <a:cs typeface="ＭＳ Ｐゴシック" pitchFamily="101" charset="-128"/>
        </a:defRPr>
      </a:lvl5pPr>
      <a:lvl6pPr marL="457200" algn="l" rtl="0" eaLnBrk="0" fontAlgn="base" hangingPunct="0">
        <a:spcBef>
          <a:spcPct val="0"/>
        </a:spcBef>
        <a:spcAft>
          <a:spcPct val="0"/>
        </a:spcAft>
        <a:defRPr sz="2000" b="1">
          <a:solidFill>
            <a:schemeClr val="tx1"/>
          </a:solidFill>
          <a:latin typeface="Arial" pitchFamily="101" charset="0"/>
        </a:defRPr>
      </a:lvl6pPr>
      <a:lvl7pPr marL="914400" algn="l" rtl="0" eaLnBrk="0" fontAlgn="base" hangingPunct="0">
        <a:spcBef>
          <a:spcPct val="0"/>
        </a:spcBef>
        <a:spcAft>
          <a:spcPct val="0"/>
        </a:spcAft>
        <a:defRPr sz="2000" b="1">
          <a:solidFill>
            <a:schemeClr val="tx1"/>
          </a:solidFill>
          <a:latin typeface="Arial" pitchFamily="101" charset="0"/>
        </a:defRPr>
      </a:lvl7pPr>
      <a:lvl8pPr marL="1371600" algn="l" rtl="0" eaLnBrk="0" fontAlgn="base" hangingPunct="0">
        <a:spcBef>
          <a:spcPct val="0"/>
        </a:spcBef>
        <a:spcAft>
          <a:spcPct val="0"/>
        </a:spcAft>
        <a:defRPr sz="2000" b="1">
          <a:solidFill>
            <a:schemeClr val="tx1"/>
          </a:solidFill>
          <a:latin typeface="Arial" pitchFamily="101" charset="0"/>
        </a:defRPr>
      </a:lvl8pPr>
      <a:lvl9pPr marL="1828800" algn="l" rtl="0" eaLnBrk="0" fontAlgn="base" hangingPunct="0">
        <a:spcBef>
          <a:spcPct val="0"/>
        </a:spcBef>
        <a:spcAft>
          <a:spcPct val="0"/>
        </a:spcAft>
        <a:defRPr sz="2000" b="1">
          <a:solidFill>
            <a:schemeClr val="tx1"/>
          </a:solidFill>
          <a:latin typeface="Arial" pitchFamily="101" charset="0"/>
        </a:defRPr>
      </a:lvl9pPr>
    </p:titleStyle>
    <p:bodyStyle>
      <a:lvl1pPr marL="342900" indent="-342900" algn="l" rtl="0" eaLnBrk="0" fontAlgn="base" hangingPunct="0">
        <a:spcBef>
          <a:spcPct val="0"/>
        </a:spcBef>
        <a:spcAft>
          <a:spcPct val="0"/>
        </a:spcAft>
        <a:buChar char="•"/>
        <a:defRPr sz="1400">
          <a:solidFill>
            <a:schemeClr val="tx1"/>
          </a:solidFill>
          <a:latin typeface="+mn-lt"/>
          <a:ea typeface="ＭＳ Ｐゴシック" pitchFamily="101" charset="-128"/>
          <a:cs typeface="ＭＳ Ｐゴシック" pitchFamily="101" charset="-128"/>
        </a:defRPr>
      </a:lvl1pPr>
      <a:lvl2pPr marL="7826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2pPr>
      <a:lvl3pPr marL="12779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3pPr>
      <a:lvl4pPr marL="17732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4pPr>
      <a:lvl5pPr marL="22685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5pPr>
      <a:lvl6pPr marL="27257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6pPr>
      <a:lvl7pPr marL="31829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7pPr>
      <a:lvl8pPr marL="36401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8pPr>
      <a:lvl9pPr marL="4097338" indent="-304800" algn="l" rtl="0" eaLnBrk="0" fontAlgn="base" hangingPunct="0">
        <a:spcBef>
          <a:spcPct val="100000"/>
        </a:spcBef>
        <a:spcAft>
          <a:spcPct val="0"/>
        </a:spcAft>
        <a:buChar char="»"/>
        <a:defRPr sz="1600">
          <a:solidFill>
            <a:schemeClr val="tx1"/>
          </a:solidFill>
          <a:latin typeface="+mn-lt"/>
          <a:ea typeface="ＭＳ Ｐゴシック" pitchFamily="10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24.xml"/><Relationship Id="rId7" Type="http://schemas.openxmlformats.org/officeDocument/2006/relationships/image" Target="../media/image63.jpe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jpeg"/><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1"/>
          <p:cNvSpPr>
            <a:spLocks noGrp="1" noChangeArrowheads="1"/>
          </p:cNvSpPr>
          <p:nvPr>
            <p:ph type="ctrTitle" idx="4294967295"/>
          </p:nvPr>
        </p:nvSpPr>
        <p:spPr bwMode="auto">
          <a:xfrm>
            <a:off x="1421028" y="3110675"/>
            <a:ext cx="5745892" cy="140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180000" rIns="180000" bIns="180000">
            <a:spAutoFit/>
          </a:bodyPr>
          <a:lstStyle/>
          <a:p>
            <a:pPr algn="ctr" defTabSz="1343025">
              <a:lnSpc>
                <a:spcPct val="130000"/>
              </a:lnSpc>
            </a:pPr>
            <a:r>
              <a:rPr lang="es-AR" altLang="es-ES_tradnl" sz="2600" dirty="0" smtClean="0">
                <a:solidFill>
                  <a:schemeClr val="tx1"/>
                </a:solidFill>
                <a:ea typeface="ＭＳ Ｐゴシック" pitchFamily="34" charset="-128"/>
              </a:rPr>
              <a:t>Resultados Del Relevamiento Nacional de Biodigestores</a:t>
            </a:r>
            <a:endParaRPr lang="es-AR" altLang="es-ES_tradnl" sz="1800" b="0" dirty="0" smtClean="0">
              <a:solidFill>
                <a:schemeClr val="tx1"/>
              </a:solidFill>
              <a:ea typeface="ＭＳ Ｐゴシック" pitchFamily="34" charset="-128"/>
            </a:endParaRPr>
          </a:p>
        </p:txBody>
      </p:sp>
      <p:sp>
        <p:nvSpPr>
          <p:cNvPr id="3" name="Rectangle 21"/>
          <p:cNvSpPr txBox="1">
            <a:spLocks noChangeArrowheads="1"/>
          </p:cNvSpPr>
          <p:nvPr/>
        </p:nvSpPr>
        <p:spPr bwMode="auto">
          <a:xfrm>
            <a:off x="1868061" y="4248175"/>
            <a:ext cx="5138220" cy="22871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180000" rIns="180000" bIns="180000">
            <a:spAutoFit/>
          </a:bodyPr>
          <a:lstStyle/>
          <a:p>
            <a:pPr lvl="0" algn="ctr" defTabSz="1343025">
              <a:lnSpc>
                <a:spcPts val="3000"/>
              </a:lnSpc>
              <a:defRPr/>
            </a:pPr>
            <a: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t>SIMPOSIO</a:t>
            </a:r>
            <a:r>
              <a:rPr kumimoji="0" lang="es-AR" altLang="es-ES_tradnl" sz="1600" b="0" i="0" u="none" strike="noStrike" kern="0" cap="none" spc="0" normalizeH="0" dirty="0" smtClean="0">
                <a:ln>
                  <a:noFill/>
                </a:ln>
                <a:solidFill>
                  <a:schemeClr val="tx1"/>
                </a:solidFill>
                <a:effectLst/>
                <a:uLnTx/>
                <a:uFillTx/>
                <a:latin typeface="+mj-lt"/>
                <a:ea typeface="ＭＳ Ｐゴシック" pitchFamily="34" charset="-128"/>
                <a:cs typeface="ＭＳ Ｐゴシック" pitchFamily="101" charset="-128"/>
              </a:rPr>
              <a:t> DE BIOECONOMIA ARGENTINA</a:t>
            </a:r>
          </a:p>
          <a:p>
            <a:pPr lvl="0" algn="ctr" defTabSz="1343025">
              <a:lnSpc>
                <a:spcPts val="3000"/>
              </a:lnSpc>
              <a:defRPr/>
            </a:pPr>
            <a:r>
              <a:rPr lang="es-AR" altLang="es-ES_tradnl" sz="1600" u="none" kern="0" dirty="0" smtClean="0">
                <a:latin typeface="+mj-lt"/>
                <a:cs typeface="ＭＳ Ｐゴシック" pitchFamily="101" charset="-128"/>
              </a:rPr>
              <a:t>    Resistencia Chaco 20 y 21 de octubre de 2016</a:t>
            </a:r>
            <a:endPar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endParaRPr>
          </a:p>
          <a:p>
            <a:pPr lvl="0" defTabSz="1343025">
              <a:lnSpc>
                <a:spcPts val="3000"/>
              </a:lnSpc>
              <a:defRPr/>
            </a:pPr>
            <a: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t/>
            </a:r>
            <a:b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br>
            <a: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t>	</a:t>
            </a:r>
            <a:b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br>
            <a:r>
              <a:rPr kumimoji="0" lang="es-AR" altLang="es-ES_tradnl" sz="16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rPr>
              <a:t>	</a:t>
            </a:r>
            <a:endParaRPr kumimoji="0" lang="es-AR" altLang="es-ES_tradnl" sz="1800" b="0" i="0" u="none" strike="noStrike" kern="0" cap="none" spc="0" normalizeH="0" baseline="0" dirty="0" smtClean="0">
              <a:ln>
                <a:noFill/>
              </a:ln>
              <a:solidFill>
                <a:schemeClr val="tx1"/>
              </a:solidFill>
              <a:effectLst/>
              <a:uLnTx/>
              <a:uFillTx/>
              <a:latin typeface="+mj-lt"/>
              <a:ea typeface="ＭＳ Ｐゴシック" pitchFamily="34" charset="-128"/>
              <a:cs typeface="ＭＳ Ｐゴシック" pitchFamily="101" charset="-128"/>
            </a:endParaRPr>
          </a:p>
        </p:txBody>
      </p:sp>
      <p:sp>
        <p:nvSpPr>
          <p:cNvPr id="4" name="3 Rectángulo"/>
          <p:cNvSpPr/>
          <p:nvPr/>
        </p:nvSpPr>
        <p:spPr>
          <a:xfrm>
            <a:off x="4127157" y="5525414"/>
            <a:ext cx="2829697" cy="477054"/>
          </a:xfrm>
          <a:prstGeom prst="rect">
            <a:avLst/>
          </a:prstGeom>
        </p:spPr>
        <p:txBody>
          <a:bodyPr wrap="square">
            <a:spAutoFit/>
          </a:bodyPr>
          <a:lstStyle/>
          <a:p>
            <a:pPr lvl="0" defTabSz="1343025">
              <a:lnSpc>
                <a:spcPts val="3000"/>
              </a:lnSpc>
              <a:defRPr/>
            </a:pPr>
            <a:r>
              <a:rPr lang="es-AR" altLang="es-ES_tradnl" sz="1600" kern="0" dirty="0" smtClean="0">
                <a:solidFill>
                  <a:prstClr val="black"/>
                </a:solidFill>
                <a:latin typeface="Arial"/>
                <a:cs typeface="ＭＳ Ｐゴシック" pitchFamily="101" charset="-128"/>
              </a:rPr>
              <a:t>Disertantes</a:t>
            </a:r>
            <a:r>
              <a:rPr lang="es-AR" altLang="es-ES_tradnl" sz="1600" u="none" kern="0" dirty="0" smtClean="0">
                <a:solidFill>
                  <a:prstClr val="black"/>
                </a:solidFill>
                <a:latin typeface="Arial"/>
                <a:cs typeface="ＭＳ Ｐゴシック" pitchFamily="101" charset="-128"/>
              </a:rPr>
              <a:t>: Carlos</a:t>
            </a:r>
            <a:r>
              <a:rPr lang="es-AR" altLang="es-ES_tradnl" sz="1600" u="none" kern="0" dirty="0" smtClean="0">
                <a:solidFill>
                  <a:prstClr val="black"/>
                </a:solidFill>
                <a:cs typeface="ＭＳ Ｐゴシック" pitchFamily="101" charset="-128"/>
              </a:rPr>
              <a:t>, Cousido</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Rectángulo"/>
          <p:cNvSpPr/>
          <p:nvPr/>
        </p:nvSpPr>
        <p:spPr>
          <a:xfrm>
            <a:off x="562292" y="1171473"/>
            <a:ext cx="2978701" cy="461665"/>
          </a:xfrm>
          <a:prstGeom prst="rect">
            <a:avLst/>
          </a:prstGeom>
        </p:spPr>
        <p:txBody>
          <a:bodyPr wrap="none">
            <a:spAutoFit/>
          </a:bodyPr>
          <a:lstStyle/>
          <a:p>
            <a:r>
              <a:rPr lang="es-ES" sz="1800" b="1" u="none" dirty="0" smtClean="0">
                <a:solidFill>
                  <a:srgbClr val="1F497D"/>
                </a:solidFill>
                <a:latin typeface="+mj-lt"/>
                <a:ea typeface="Times New Roman" pitchFamily="18" charset="0"/>
                <a:cs typeface="Times New Roman" pitchFamily="18" charset="0"/>
              </a:rPr>
              <a:t>Etapa I: </a:t>
            </a:r>
            <a:r>
              <a:rPr lang="es-ES" sz="2400" b="1" u="none" dirty="0" smtClean="0">
                <a:solidFill>
                  <a:srgbClr val="632B8D"/>
                </a:solidFill>
                <a:latin typeface="+mj-lt"/>
                <a:ea typeface="Times New Roman" pitchFamily="18" charset="0"/>
                <a:cs typeface="Times New Roman" pitchFamily="18" charset="0"/>
              </a:rPr>
              <a:t>Planificación</a:t>
            </a:r>
            <a:endParaRPr lang="es-AR" sz="1800" b="1" u="none" dirty="0" smtClean="0">
              <a:solidFill>
                <a:srgbClr val="632B8D"/>
              </a:solidFill>
              <a:latin typeface="+mj-lt"/>
              <a:ea typeface="Times New Roman" pitchFamily="18" charset="0"/>
              <a:cs typeface="Times New Roman" pitchFamily="18" charset="0"/>
            </a:endParaRPr>
          </a:p>
        </p:txBody>
      </p:sp>
      <p:sp>
        <p:nvSpPr>
          <p:cNvPr id="10" name="9 CuadroTexto"/>
          <p:cNvSpPr txBox="1"/>
          <p:nvPr/>
        </p:nvSpPr>
        <p:spPr bwMode="auto">
          <a:xfrm>
            <a:off x="2378549" y="1787349"/>
            <a:ext cx="6178632"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dirty="0" smtClean="0">
                <a:latin typeface="+mj-lt"/>
                <a:ea typeface="+mj-ea"/>
                <a:cs typeface="+mj-cs"/>
              </a:rPr>
              <a:t>Elaboración de planilla de Relevamiento</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11 CuadroTexto"/>
          <p:cNvSpPr txBox="1"/>
          <p:nvPr/>
        </p:nvSpPr>
        <p:spPr bwMode="auto">
          <a:xfrm>
            <a:off x="2884327" y="2562469"/>
            <a:ext cx="5184000"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dirty="0" smtClean="0">
                <a:latin typeface="+mj-lt"/>
                <a:ea typeface="+mj-ea"/>
                <a:cs typeface="+mj-cs"/>
              </a:rPr>
              <a:t>Equipos/Materiales Necesarios</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12 CuadroTexto"/>
          <p:cNvSpPr txBox="1"/>
          <p:nvPr/>
        </p:nvSpPr>
        <p:spPr bwMode="auto">
          <a:xfrm>
            <a:off x="3589565" y="3339827"/>
            <a:ext cx="5328000"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dirty="0" smtClean="0">
                <a:latin typeface="+mj-lt"/>
                <a:ea typeface="+mj-ea"/>
                <a:cs typeface="+mj-cs"/>
              </a:rPr>
              <a:t>Identificación de Plantas Testigos</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sp>
        <p:nvSpPr>
          <p:cNvPr id="9" name="8 CuadroTexto"/>
          <p:cNvSpPr txBox="1"/>
          <p:nvPr/>
        </p:nvSpPr>
        <p:spPr bwMode="auto">
          <a:xfrm>
            <a:off x="7080422" y="178482"/>
            <a:ext cx="1915297"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Metodología </a:t>
            </a:r>
          </a:p>
        </p:txBody>
      </p:sp>
      <p:pic>
        <p:nvPicPr>
          <p:cNvPr id="14" name="Picture 2" descr="http://4.bp.blogspot.com/-LOMBH8PLbA0/T-8Od9_gDaI/AAAAAAADcqQ/dlGdrDDerGY/s1600/pla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708"/>
          <a:stretch/>
        </p:blipFill>
        <p:spPr bwMode="auto">
          <a:xfrm>
            <a:off x="0" y="2083268"/>
            <a:ext cx="2361060" cy="1146088"/>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493797" y="4315253"/>
            <a:ext cx="2666756" cy="461665"/>
          </a:xfrm>
          <a:prstGeom prst="rect">
            <a:avLst/>
          </a:prstGeom>
        </p:spPr>
        <p:txBody>
          <a:bodyPr wrap="none">
            <a:spAutoFit/>
          </a:bodyPr>
          <a:lstStyle/>
          <a:p>
            <a:r>
              <a:rPr lang="es-ES" sz="1800" b="1" u="none" dirty="0" smtClean="0">
                <a:solidFill>
                  <a:srgbClr val="1F497D"/>
                </a:solidFill>
                <a:latin typeface="+mj-lt"/>
                <a:ea typeface="Times New Roman" pitchFamily="18" charset="0"/>
                <a:cs typeface="Times New Roman" pitchFamily="18" charset="0"/>
              </a:rPr>
              <a:t>Etapa II: </a:t>
            </a:r>
            <a:r>
              <a:rPr lang="es-ES" sz="2400" b="1" u="none" dirty="0" smtClean="0">
                <a:solidFill>
                  <a:srgbClr val="632B8D"/>
                </a:solidFill>
                <a:latin typeface="+mj-lt"/>
                <a:ea typeface="Times New Roman" pitchFamily="18" charset="0"/>
                <a:cs typeface="Times New Roman" pitchFamily="18" charset="0"/>
              </a:rPr>
              <a:t>Validación</a:t>
            </a:r>
            <a:endParaRPr lang="es-AR" sz="2400" b="1" u="none" dirty="0" smtClean="0">
              <a:solidFill>
                <a:srgbClr val="632B8D"/>
              </a:solidFill>
              <a:latin typeface="+mj-lt"/>
              <a:ea typeface="Times New Roman" pitchFamily="18" charset="0"/>
              <a:cs typeface="Times New Roman" pitchFamily="18" charset="0"/>
            </a:endParaRPr>
          </a:p>
        </p:txBody>
      </p:sp>
      <p:sp>
        <p:nvSpPr>
          <p:cNvPr id="17" name="16 CuadroTexto"/>
          <p:cNvSpPr txBox="1"/>
          <p:nvPr/>
        </p:nvSpPr>
        <p:spPr bwMode="auto">
          <a:xfrm>
            <a:off x="1627004" y="4973550"/>
            <a:ext cx="5472000"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S" sz="2400" i="0" u="none" strike="noStrike" kern="0" cap="none" spc="0" normalizeH="0" baseline="0" noProof="0" dirty="0" smtClean="0">
                <a:ln>
                  <a:noFill/>
                </a:ln>
                <a:solidFill>
                  <a:schemeClr val="tx1"/>
                </a:solidFill>
                <a:effectLst/>
                <a:uLnTx/>
                <a:uFillTx/>
                <a:latin typeface="+mj-lt"/>
                <a:ea typeface="+mj-ea"/>
                <a:cs typeface="+mj-cs"/>
              </a:rPr>
              <a:t>Relevamiento in</a:t>
            </a:r>
            <a:r>
              <a:rPr kumimoji="0" lang="es-ES" sz="2400" i="0" u="none" strike="noStrike" kern="0" cap="none" spc="0" normalizeH="0" noProof="0" dirty="0" smtClean="0">
                <a:ln>
                  <a:noFill/>
                </a:ln>
                <a:solidFill>
                  <a:schemeClr val="tx1"/>
                </a:solidFill>
                <a:effectLst/>
                <a:uLnTx/>
                <a:uFillTx/>
                <a:latin typeface="+mj-lt"/>
                <a:ea typeface="+mj-ea"/>
                <a:cs typeface="+mj-cs"/>
              </a:rPr>
              <a:t> situ de Plantas</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8" name="17 CuadroTexto"/>
          <p:cNvSpPr txBox="1"/>
          <p:nvPr/>
        </p:nvSpPr>
        <p:spPr bwMode="auto">
          <a:xfrm>
            <a:off x="648262" y="5787786"/>
            <a:ext cx="6228000"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noProof="0" dirty="0" smtClean="0">
                <a:latin typeface="+mj-lt"/>
                <a:ea typeface="+mj-ea"/>
                <a:cs typeface="+mj-cs"/>
              </a:rPr>
              <a:t>Optimización de planilla (Información)</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19" name="Picture 2" descr="http://costoseduca.com/wp-content/uploads/2016/05/ingeniero_mejora_continua_por_que_importante_revista_costos.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5075" y="4728184"/>
            <a:ext cx="1978925" cy="197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57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cstate="print">
            <a:extLst>
              <a:ext uri="{28A0092B-C50C-407E-A947-70E740481C1C}">
                <a14:useLocalDpi xmlns:a14="http://schemas.microsoft.com/office/drawing/2010/main"/>
              </a:ext>
            </a:extLst>
          </a:blip>
          <a:stretch>
            <a:fillRect/>
          </a:stretch>
        </p:blipFill>
        <p:spPr>
          <a:xfrm>
            <a:off x="4589584" y="905608"/>
            <a:ext cx="4087448" cy="5635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ángulo 1"/>
          <p:cNvSpPr/>
          <p:nvPr/>
        </p:nvSpPr>
        <p:spPr>
          <a:xfrm>
            <a:off x="353925" y="1270603"/>
            <a:ext cx="7844972" cy="5181034"/>
          </a:xfrm>
          <a:prstGeom prst="rect">
            <a:avLst/>
          </a:prstGeom>
        </p:spPr>
        <p:txBody>
          <a:bodyPr wrap="square">
            <a:spAutoFit/>
          </a:bodyPr>
          <a:lstStyle/>
          <a:p>
            <a:pPr marR="90170" algn="just">
              <a:lnSpc>
                <a:spcPct val="115000"/>
              </a:lnSpc>
              <a:spcAft>
                <a:spcPts val="1000"/>
              </a:spcAft>
            </a:pPr>
            <a:endParaRPr lang="es-AR" sz="1800" b="1" u="none" dirty="0">
              <a:solidFill>
                <a:srgbClr val="133272"/>
              </a:solidFill>
              <a:latin typeface="+mj-lt"/>
              <a:ea typeface="Times New Roman" panose="02020603050405020304" pitchFamily="18" charset="0"/>
              <a:cs typeface="Times New Roman" panose="02020603050405020304" pitchFamily="18" charset="0"/>
            </a:endParaRPr>
          </a:p>
          <a:p>
            <a:pPr marL="342900" marR="90170" lvl="0" indent="-342900" algn="just">
              <a:lnSpc>
                <a:spcPct val="115000"/>
              </a:lnSpc>
              <a:spcAft>
                <a:spcPts val="600"/>
              </a:spcAft>
              <a:buFont typeface="+mj-lt"/>
              <a:buAutoNum type="arabicPeriod"/>
            </a:pPr>
            <a:r>
              <a:rPr lang="es-AR" sz="1800" u="none" dirty="0" smtClean="0">
                <a:latin typeface="+mj-lt"/>
                <a:ea typeface="Times New Roman" panose="02020603050405020304" pitchFamily="18" charset="0"/>
                <a:cs typeface="Times New Roman" panose="02020603050405020304" pitchFamily="18" charset="0"/>
              </a:rPr>
              <a:t>Datos </a:t>
            </a:r>
            <a:r>
              <a:rPr lang="es-AR" sz="1800" u="none" dirty="0">
                <a:latin typeface="+mj-lt"/>
                <a:ea typeface="Times New Roman" panose="02020603050405020304" pitchFamily="18" charset="0"/>
                <a:cs typeface="Times New Roman" panose="02020603050405020304" pitchFamily="18" charset="0"/>
              </a:rPr>
              <a:t>del entrevistado</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Empresa/Organización/Productor</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Inicio de las </a:t>
            </a:r>
            <a:r>
              <a:rPr lang="es-AR" sz="1800" u="none" dirty="0" smtClean="0">
                <a:latin typeface="+mj-lt"/>
                <a:ea typeface="Times New Roman" panose="02020603050405020304" pitchFamily="18" charset="0"/>
                <a:cs typeface="Times New Roman" panose="02020603050405020304" pitchFamily="18" charset="0"/>
              </a:rPr>
              <a:t>actividades</a:t>
            </a:r>
            <a:endParaRPr lang="es-AR" sz="1800" u="none" dirty="0">
              <a:latin typeface="+mj-lt"/>
              <a:ea typeface="Times New Roman" panose="02020603050405020304" pitchFamily="18" charset="0"/>
              <a:cs typeface="Times New Roman" panose="02020603050405020304" pitchFamily="18" charset="0"/>
            </a:endParaRP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Alimentación</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Sistema anaeróbico </a:t>
            </a:r>
            <a:r>
              <a:rPr lang="es-AR" sz="1800" u="none" dirty="0" smtClean="0">
                <a:latin typeface="+mj-lt"/>
                <a:ea typeface="Times New Roman" panose="02020603050405020304" pitchFamily="18" charset="0"/>
                <a:cs typeface="Times New Roman" panose="02020603050405020304" pitchFamily="18" charset="0"/>
              </a:rPr>
              <a:t>(Proceso)</a:t>
            </a:r>
            <a:endParaRPr lang="es-AR" sz="1800" u="none" dirty="0">
              <a:latin typeface="+mj-lt"/>
              <a:ea typeface="Times New Roman" panose="02020603050405020304" pitchFamily="18" charset="0"/>
              <a:cs typeface="Times New Roman" panose="02020603050405020304" pitchFamily="18" charset="0"/>
            </a:endParaRP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Energía/cogeneración</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Uso/disposición de efluentes</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Balance/Aspectos económicos</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Aspectos generales</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Aspectos relevante/vinculación</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Proyecciones</a:t>
            </a:r>
          </a:p>
          <a:p>
            <a:pPr marL="342900" marR="90170" lvl="0" indent="-342900" algn="just">
              <a:lnSpc>
                <a:spcPct val="115000"/>
              </a:lnSpc>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Anexos</a:t>
            </a:r>
            <a:endParaRPr lang="es-AR" sz="1800" u="none" dirty="0">
              <a:effectLst/>
              <a:latin typeface="+mj-lt"/>
              <a:ea typeface="Times New Roman" panose="02020603050405020304" pitchFamily="18" charset="0"/>
              <a:cs typeface="Times New Roman" panose="02020603050405020304" pitchFamily="18" charset="0"/>
            </a:endParaRPr>
          </a:p>
        </p:txBody>
      </p:sp>
      <p:sp>
        <p:nvSpPr>
          <p:cNvPr id="4" name="3 CuadroTexto"/>
          <p:cNvSpPr txBox="1"/>
          <p:nvPr/>
        </p:nvSpPr>
        <p:spPr bwMode="auto">
          <a:xfrm>
            <a:off x="0" y="1091561"/>
            <a:ext cx="4134245" cy="461665"/>
          </a:xfrm>
          <a:prstGeom prst="rect">
            <a:avLst/>
          </a:prstGeom>
          <a:gradFill flip="none" rotWithShape="1">
            <a:gsLst>
              <a:gs pos="0">
                <a:srgbClr val="B0B0C4">
                  <a:alpha val="40000"/>
                </a:srgbClr>
              </a:gs>
              <a:gs pos="50000">
                <a:srgbClr val="CCCCFF">
                  <a:shade val="67500"/>
                  <a:satMod val="115000"/>
                </a:srgbClr>
              </a:gs>
              <a:gs pos="100000">
                <a:srgbClr val="CCCCFF">
                  <a:shade val="100000"/>
                  <a:satMod val="115000"/>
                </a:srgbClr>
              </a:gs>
            </a:gsLst>
            <a:lin ang="5400000" scaled="1"/>
            <a:tileRect/>
          </a:gradFill>
          <a:ln w="28575">
            <a:solidFill>
              <a:srgbClr val="7030A0"/>
            </a:solidFill>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50000"/>
              </a:lnSpc>
              <a:spcBef>
                <a:spcPct val="0"/>
              </a:spcBef>
              <a:spcAft>
                <a:spcPts val="600"/>
              </a:spcAft>
              <a:buClrTx/>
              <a:buSzTx/>
              <a:buFontTx/>
              <a:buNone/>
              <a:tabLst/>
            </a:pPr>
            <a:r>
              <a:rPr lang="es-ES" sz="2000" u="none" kern="0" dirty="0" smtClean="0">
                <a:solidFill>
                  <a:schemeClr val="tx1"/>
                </a:solidFill>
                <a:latin typeface="+mj-lt"/>
                <a:ea typeface="+mj-ea"/>
                <a:cs typeface="+mj-cs"/>
              </a:rPr>
              <a:t>Características de la PLANILLA</a:t>
            </a:r>
            <a:endParaRPr kumimoji="0" lang="es-ES" sz="200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4 Rectángulo"/>
          <p:cNvSpPr/>
          <p:nvPr/>
        </p:nvSpPr>
        <p:spPr>
          <a:xfrm>
            <a:off x="3504239" y="3275112"/>
            <a:ext cx="2135521" cy="307777"/>
          </a:xfrm>
          <a:prstGeom prst="rect">
            <a:avLst/>
          </a:prstGeom>
        </p:spPr>
        <p:txBody>
          <a:bodyPr wrap="none">
            <a:spAutoFit/>
          </a:bodyPr>
          <a:lstStyle/>
          <a:p>
            <a:r>
              <a:rPr lang="es-ES" u="none" kern="0" dirty="0" smtClean="0"/>
              <a:t>planilla de Relevamiento</a:t>
            </a:r>
            <a:endParaRPr lang="es-AR" dirty="0"/>
          </a:p>
        </p:txBody>
      </p:sp>
      <p:sp>
        <p:nvSpPr>
          <p:cNvPr id="6" name="5 CuadroTexto"/>
          <p:cNvSpPr txBox="1"/>
          <p:nvPr/>
        </p:nvSpPr>
        <p:spPr bwMode="auto">
          <a:xfrm>
            <a:off x="4077730" y="166125"/>
            <a:ext cx="5066270"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Planilla de Datos </a:t>
            </a:r>
          </a:p>
        </p:txBody>
      </p:sp>
    </p:spTree>
    <p:extLst>
      <p:ext uri="{BB962C8B-B14F-4D97-AF65-F5344CB8AC3E}">
        <p14:creationId xmlns:p14="http://schemas.microsoft.com/office/powerpoint/2010/main" val="204455080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 Rectángulo"/>
          <p:cNvSpPr/>
          <p:nvPr/>
        </p:nvSpPr>
        <p:spPr>
          <a:xfrm>
            <a:off x="410257" y="1154802"/>
            <a:ext cx="2773516" cy="461665"/>
          </a:xfrm>
          <a:prstGeom prst="rect">
            <a:avLst/>
          </a:prstGeom>
        </p:spPr>
        <p:txBody>
          <a:bodyPr wrap="none">
            <a:spAutoFit/>
          </a:bodyPr>
          <a:lstStyle/>
          <a:p>
            <a:r>
              <a:rPr lang="es-ES" sz="2000" b="1" u="none" dirty="0" smtClean="0">
                <a:solidFill>
                  <a:srgbClr val="1F497D"/>
                </a:solidFill>
                <a:latin typeface="+mj-lt"/>
                <a:ea typeface="Times New Roman" pitchFamily="18" charset="0"/>
                <a:cs typeface="Times New Roman" pitchFamily="18" charset="0"/>
              </a:rPr>
              <a:t>Etapa III: </a:t>
            </a:r>
            <a:r>
              <a:rPr lang="es-ES" sz="2400" b="1" u="none" dirty="0" smtClean="0">
                <a:solidFill>
                  <a:srgbClr val="632B8D"/>
                </a:solidFill>
                <a:latin typeface="+mj-lt"/>
                <a:ea typeface="Times New Roman" pitchFamily="18" charset="0"/>
                <a:cs typeface="Times New Roman" pitchFamily="18" charset="0"/>
              </a:rPr>
              <a:t>Ejecución</a:t>
            </a:r>
            <a:endParaRPr lang="es-AR" sz="2400" b="1" u="none" dirty="0" smtClean="0">
              <a:solidFill>
                <a:srgbClr val="632B8D"/>
              </a:solidFill>
              <a:latin typeface="+mj-lt"/>
              <a:ea typeface="Times New Roman" pitchFamily="18" charset="0"/>
              <a:cs typeface="Times New Roman" pitchFamily="18" charset="0"/>
            </a:endParaRPr>
          </a:p>
        </p:txBody>
      </p:sp>
      <p:sp>
        <p:nvSpPr>
          <p:cNvPr id="6" name="5 CuadroTexto"/>
          <p:cNvSpPr txBox="1"/>
          <p:nvPr/>
        </p:nvSpPr>
        <p:spPr bwMode="auto">
          <a:xfrm rot="21277491">
            <a:off x="1450510" y="1733393"/>
            <a:ext cx="6866793" cy="504000"/>
          </a:xfrm>
          <a:prstGeom prst="rect">
            <a:avLst/>
          </a:prstGeom>
          <a:ln w="38100">
            <a:headEnd/>
            <a:tailEn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dirty="0" smtClean="0">
                <a:solidFill>
                  <a:schemeClr val="tx1"/>
                </a:solidFill>
                <a:latin typeface="+mj-lt"/>
                <a:ea typeface="+mj-ea"/>
                <a:cs typeface="+mj-cs"/>
              </a:rPr>
              <a:t>Distribución de Plantas por Equipo</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sp>
        <p:nvSpPr>
          <p:cNvPr id="7" name="6 CuadroTexto"/>
          <p:cNvSpPr txBox="1">
            <a:spLocks/>
          </p:cNvSpPr>
          <p:nvPr/>
        </p:nvSpPr>
        <p:spPr bwMode="auto">
          <a:xfrm>
            <a:off x="1581676" y="6092043"/>
            <a:ext cx="5760000" cy="504000"/>
          </a:xfrm>
          <a:prstGeom prst="rect">
            <a:avLst/>
          </a:prstGeom>
          <a:solidFill>
            <a:schemeClr val="accent3">
              <a:lumMod val="40000"/>
              <a:lumOff val="60000"/>
            </a:schemeClr>
          </a:solidFill>
          <a:ln w="38100">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ES" sz="2400" u="none" kern="0" dirty="0" smtClean="0">
                <a:solidFill>
                  <a:schemeClr val="tx1"/>
                </a:solidFill>
                <a:latin typeface="+mj-lt"/>
                <a:ea typeface="+mj-ea"/>
                <a:cs typeface="+mj-cs"/>
              </a:rPr>
              <a:t>Proceso/ Análisis de la Información</a:t>
            </a:r>
            <a:endParaRPr kumimoji="0" lang="es-ES" sz="240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9" name="Imagen 4"/>
          <p:cNvPicPr preferRelativeResize="0">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030" y="2947917"/>
            <a:ext cx="7083448" cy="2975726"/>
          </a:xfrm>
          <a:prstGeom prst="rect">
            <a:avLst/>
          </a:prstGeom>
          <a:noFill/>
        </p:spPr>
      </p:pic>
      <p:sp>
        <p:nvSpPr>
          <p:cNvPr id="10" name="9 Rectángulo"/>
          <p:cNvSpPr/>
          <p:nvPr/>
        </p:nvSpPr>
        <p:spPr bwMode="auto">
          <a:xfrm>
            <a:off x="8016881" y="3275766"/>
            <a:ext cx="360000" cy="1944000"/>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11" name="10 Rectángulo"/>
          <p:cNvSpPr/>
          <p:nvPr/>
        </p:nvSpPr>
        <p:spPr bwMode="auto">
          <a:xfrm>
            <a:off x="2130672" y="3911897"/>
            <a:ext cx="360000" cy="1296000"/>
          </a:xfrm>
          <a:prstGeom prst="rect">
            <a:avLst/>
          </a:prstGeom>
          <a:noFill/>
          <a:ln w="38100">
            <a:solidFill>
              <a:srgbClr val="00B0F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pic>
        <p:nvPicPr>
          <p:cNvPr id="36867" name="Picture 3" descr="C:\Users\Administrador\Desktop\Imagenes PPT PROBIOMASA\fuente eski.bingol.edu.tr.png"/>
          <p:cNvPicPr>
            <a:picLocks noChangeAspect="1" noChangeArrowheads="1"/>
          </p:cNvPicPr>
          <p:nvPr/>
        </p:nvPicPr>
        <p:blipFill>
          <a:blip r:embed="rId3" cstate="print"/>
          <a:srcRect/>
          <a:stretch>
            <a:fillRect/>
          </a:stretch>
        </p:blipFill>
        <p:spPr bwMode="auto">
          <a:xfrm>
            <a:off x="330355" y="2012519"/>
            <a:ext cx="2855282" cy="2208627"/>
          </a:xfrm>
          <a:prstGeom prst="rect">
            <a:avLst/>
          </a:prstGeom>
          <a:noFill/>
        </p:spPr>
      </p:pic>
      <p:sp>
        <p:nvSpPr>
          <p:cNvPr id="12" name="CuadroTexto 1"/>
          <p:cNvSpPr txBox="1"/>
          <p:nvPr/>
        </p:nvSpPr>
        <p:spPr bwMode="auto">
          <a:xfrm>
            <a:off x="5033288" y="2344412"/>
            <a:ext cx="3059834" cy="606833"/>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30000"/>
              </a:lnSpc>
              <a:spcBef>
                <a:spcPct val="0"/>
              </a:spcBef>
              <a:spcAft>
                <a:spcPts val="600"/>
              </a:spcAft>
              <a:buClrTx/>
              <a:buSzTx/>
              <a:buFontTx/>
              <a:buNone/>
              <a:tabLst/>
            </a:pPr>
            <a:r>
              <a:rPr lang="es-AR" sz="1600" b="1" i="1" u="none" kern="0" dirty="0" smtClean="0">
                <a:latin typeface="+mj-lt"/>
                <a:ea typeface="+mj-ea"/>
                <a:cs typeface="+mj-cs"/>
              </a:rPr>
              <a:t>Selección de 62 Plantas de Biodigestión Anaeróbica</a:t>
            </a:r>
          </a:p>
        </p:txBody>
      </p:sp>
      <p:sp>
        <p:nvSpPr>
          <p:cNvPr id="13" name="12 Rectángulo"/>
          <p:cNvSpPr/>
          <p:nvPr/>
        </p:nvSpPr>
        <p:spPr>
          <a:xfrm>
            <a:off x="4346566" y="3430264"/>
            <a:ext cx="2260555" cy="338554"/>
          </a:xfrm>
          <a:prstGeom prst="rect">
            <a:avLst/>
          </a:prstGeom>
        </p:spPr>
        <p:txBody>
          <a:bodyPr wrap="none">
            <a:spAutoFit/>
          </a:bodyPr>
          <a:lstStyle/>
          <a:p>
            <a:r>
              <a:rPr lang="es-AR" sz="1600" b="1" u="none" kern="0" dirty="0" smtClean="0"/>
              <a:t>9  grupos de trabajos</a:t>
            </a:r>
            <a:endParaRPr lang="es-AR" sz="1600" b="1" dirty="0"/>
          </a:p>
        </p:txBody>
      </p:sp>
      <p:sp>
        <p:nvSpPr>
          <p:cNvPr id="14" name="13 CuadroTexto"/>
          <p:cNvSpPr txBox="1"/>
          <p:nvPr/>
        </p:nvSpPr>
        <p:spPr bwMode="auto">
          <a:xfrm>
            <a:off x="7080422" y="153769"/>
            <a:ext cx="1915297"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Metodología </a:t>
            </a:r>
          </a:p>
        </p:txBody>
      </p:sp>
    </p:spTree>
    <p:extLst>
      <p:ext uri="{BB962C8B-B14F-4D97-AF65-F5344CB8AC3E}">
        <p14:creationId xmlns:p14="http://schemas.microsoft.com/office/powerpoint/2010/main" val="36248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bwMode="auto">
          <a:xfrm>
            <a:off x="545124" y="1800052"/>
            <a:ext cx="5301131" cy="923330"/>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6000" b="1" u="none" kern="0" dirty="0" smtClean="0">
                <a:ln>
                  <a:solidFill>
                    <a:schemeClr val="tx1"/>
                  </a:solidFill>
                </a:ln>
                <a:solidFill>
                  <a:srgbClr val="2FABFF"/>
                </a:solidFill>
                <a:latin typeface="+mj-lt"/>
                <a:ea typeface="+mj-ea"/>
                <a:cs typeface="+mj-cs"/>
              </a:rPr>
              <a:t>RESULTADOS</a:t>
            </a:r>
          </a:p>
        </p:txBody>
      </p:sp>
      <p:pic>
        <p:nvPicPr>
          <p:cNvPr id="4098" name="Picture 2" descr="http://3.bp.blogspot.com/-Q9QlEgmy7HM/UIW4-9urtXI/AAAAAAAAAgo/CwxUBGXp3d4/s1600/Estadi%25CC%2581sticas+social+media.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88674" y="3217985"/>
            <a:ext cx="5874216" cy="307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28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bwMode="auto">
          <a:xfrm>
            <a:off x="162359" y="1333634"/>
            <a:ext cx="5472321" cy="609398"/>
          </a:xfrm>
          <a:prstGeom prst="rect">
            <a:avLst/>
          </a:prstGeom>
          <a:solidFill>
            <a:schemeClr val="accent3"/>
          </a:solidFill>
          <a:ln>
            <a:headEnd/>
            <a:tailEnd/>
          </a:ln>
          <a:effectLst>
            <a:outerShdw blurRad="40000" dist="23000" dir="5400000" rotWithShape="0">
              <a:srgbClr val="000000">
                <a:alpha val="35000"/>
              </a:srgbClr>
            </a:outerShdw>
            <a:reflection blurRad="6350" stA="50000" endA="275" endPos="40000" dist="101600" dir="5400000" sy="-100000" algn="bl" rotWithShape="0"/>
          </a:effectLst>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10000"/>
              </a:lnSpc>
              <a:spcBef>
                <a:spcPct val="0"/>
              </a:spcBef>
              <a:spcAft>
                <a:spcPct val="0"/>
              </a:spcAft>
              <a:buClrTx/>
              <a:buSzTx/>
              <a:buFontTx/>
              <a:buNone/>
              <a:tabLst/>
            </a:pPr>
            <a:r>
              <a:rPr kumimoji="0" lang="es-AR" sz="1800" i="0" u="none" strike="noStrike" kern="0" cap="none" spc="0" normalizeH="0" baseline="0" noProof="0" dirty="0" smtClean="0">
                <a:ln>
                  <a:noFill/>
                </a:ln>
                <a:solidFill>
                  <a:schemeClr val="tx1"/>
                </a:solidFill>
                <a:effectLst/>
                <a:uLnTx/>
                <a:uFillTx/>
                <a:latin typeface="+mj-lt"/>
                <a:ea typeface="+mj-ea"/>
                <a:cs typeface="+mj-cs"/>
              </a:rPr>
              <a:t>-Se detecto</a:t>
            </a:r>
            <a:r>
              <a:rPr kumimoji="0" lang="es-AR" sz="1800" i="0" u="none" strike="noStrike" kern="0" cap="none" spc="0" normalizeH="0" noProof="0" dirty="0" smtClean="0">
                <a:ln>
                  <a:noFill/>
                </a:ln>
                <a:solidFill>
                  <a:schemeClr val="tx1"/>
                </a:solidFill>
                <a:effectLst/>
                <a:uLnTx/>
                <a:uFillTx/>
                <a:latin typeface="+mj-lt"/>
                <a:ea typeface="+mj-ea"/>
                <a:cs typeface="+mj-cs"/>
              </a:rPr>
              <a:t> la existencia de 105 plantas de Biodigestión Anaeróbica </a:t>
            </a:r>
            <a:endParaRPr kumimoji="0" lang="es-AR" sz="180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2 Rectángulo"/>
          <p:cNvSpPr/>
          <p:nvPr/>
        </p:nvSpPr>
        <p:spPr>
          <a:xfrm>
            <a:off x="333633" y="3930565"/>
            <a:ext cx="5001066" cy="1569660"/>
          </a:xfrm>
          <a:prstGeom prst="rect">
            <a:avLst/>
          </a:prstGeom>
          <a:ln>
            <a:noFill/>
          </a:ln>
          <a:effectLst>
            <a:glow rad="635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wrap="square">
            <a:spAutoFit/>
          </a:bodyPr>
          <a:lstStyle/>
          <a:p>
            <a:r>
              <a:rPr lang="es-ES" sz="1600" i="1" u="none" dirty="0" smtClean="0">
                <a:latin typeface="+mj-lt"/>
                <a:ea typeface="Times New Roman" pitchFamily="18" charset="0"/>
                <a:cs typeface="Times New Roman" pitchFamily="18" charset="0"/>
              </a:rPr>
              <a:t>Buenos Aires, 	Chubut, 		Córdoba, 	</a:t>
            </a:r>
          </a:p>
          <a:p>
            <a:r>
              <a:rPr lang="es-ES" sz="1600" i="1" u="none" dirty="0" smtClean="0">
                <a:latin typeface="+mj-lt"/>
                <a:ea typeface="Times New Roman" pitchFamily="18" charset="0"/>
                <a:cs typeface="Times New Roman" pitchFamily="18" charset="0"/>
              </a:rPr>
              <a:t>Corrientes,	Entre Ríos, 	Jujuy, 	</a:t>
            </a:r>
          </a:p>
          <a:p>
            <a:r>
              <a:rPr lang="es-ES" sz="1600" i="1" u="none" dirty="0" smtClean="0">
                <a:latin typeface="+mj-lt"/>
                <a:ea typeface="Times New Roman" pitchFamily="18" charset="0"/>
                <a:cs typeface="Times New Roman" pitchFamily="18" charset="0"/>
              </a:rPr>
              <a:t>La Pampa, 	Mendoza, 	Misiones,	</a:t>
            </a:r>
          </a:p>
          <a:p>
            <a:r>
              <a:rPr lang="es-ES" sz="1600" i="1" u="none" dirty="0" smtClean="0">
                <a:latin typeface="+mj-lt"/>
                <a:ea typeface="Times New Roman" pitchFamily="18" charset="0"/>
                <a:cs typeface="Times New Roman" pitchFamily="18" charset="0"/>
              </a:rPr>
              <a:t>Neuquén, 	Río Negro, 	San Luis,</a:t>
            </a:r>
          </a:p>
          <a:p>
            <a:r>
              <a:rPr lang="es-ES" sz="1600" i="1" u="none" dirty="0" smtClean="0">
                <a:latin typeface="+mj-lt"/>
                <a:ea typeface="Times New Roman" pitchFamily="18" charset="0"/>
                <a:cs typeface="Times New Roman" pitchFamily="18" charset="0"/>
              </a:rPr>
              <a:t>Santa Fe, 	Stgo. del Estero	Salta, 	</a:t>
            </a:r>
          </a:p>
          <a:p>
            <a:r>
              <a:rPr lang="es-ES" sz="1600" i="1" u="none" dirty="0" smtClean="0">
                <a:latin typeface="+mj-lt"/>
                <a:ea typeface="Times New Roman" pitchFamily="18" charset="0"/>
                <a:cs typeface="Times New Roman" pitchFamily="18" charset="0"/>
              </a:rPr>
              <a:t>Tucumán</a:t>
            </a:r>
            <a:endParaRPr lang="es-AR" sz="1800" u="none" dirty="0">
              <a:latin typeface="+mj-lt"/>
              <a:ea typeface="Times New Roman" pitchFamily="18" charset="0"/>
              <a:cs typeface="Times New Roman" pitchFamily="18" charset="0"/>
            </a:endParaRPr>
          </a:p>
        </p:txBody>
      </p:sp>
      <p:sp>
        <p:nvSpPr>
          <p:cNvPr id="8" name="7 Rectángulo"/>
          <p:cNvSpPr/>
          <p:nvPr/>
        </p:nvSpPr>
        <p:spPr>
          <a:xfrm>
            <a:off x="192672" y="2988909"/>
            <a:ext cx="5400000" cy="576000"/>
          </a:xfrm>
          <a:prstGeom prst="rect">
            <a:avLst/>
          </a:prstGeom>
          <a:solidFill>
            <a:schemeClr val="accent3">
              <a:lumMod val="50000"/>
            </a:schemeClr>
          </a:solidFill>
          <a:effectLst>
            <a:outerShdw blurRad="40000" dist="23000" dir="5400000" rotWithShape="0">
              <a:srgbClr val="000000">
                <a:alpha val="35000"/>
              </a:srgbClr>
            </a:outerShdw>
            <a:reflection blurRad="6350" stA="50000" endA="275" endPos="40000" dist="101600" dir="5400000" sy="-100000" algn="bl" rotWithShape="0"/>
          </a:effectLst>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150000"/>
              </a:lnSpc>
            </a:pPr>
            <a:r>
              <a:rPr lang="es-ES" sz="1800" u="none" dirty="0" smtClean="0">
                <a:solidFill>
                  <a:schemeClr val="bg1"/>
                </a:solidFill>
                <a:latin typeface="+mj-lt"/>
                <a:ea typeface="Times New Roman" pitchFamily="18" charset="0"/>
                <a:cs typeface="Times New Roman" pitchFamily="18" charset="0"/>
              </a:rPr>
              <a:t>-Distribuidas en 16 provincias </a:t>
            </a:r>
            <a:endParaRPr lang="es-ES" sz="1800" u="none" dirty="0">
              <a:solidFill>
                <a:schemeClr val="bg1"/>
              </a:solidFill>
              <a:latin typeface="+mj-lt"/>
              <a:ea typeface="Times New Roman" pitchFamily="18" charset="0"/>
              <a:cs typeface="Times New Roman" pitchFamily="18" charset="0"/>
            </a:endParaRPr>
          </a:p>
        </p:txBody>
      </p:sp>
      <p:pic>
        <p:nvPicPr>
          <p:cNvPr id="9" name="1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58250" y="1000897"/>
            <a:ext cx="3325908" cy="5857103"/>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
        <p:nvSpPr>
          <p:cNvPr id="11" name="10 Rectángulo"/>
          <p:cNvSpPr/>
          <p:nvPr/>
        </p:nvSpPr>
        <p:spPr>
          <a:xfrm>
            <a:off x="222852" y="2248097"/>
            <a:ext cx="5400000" cy="507831"/>
          </a:xfrm>
          <a:prstGeom prst="rect">
            <a:avLst/>
          </a:prstGeom>
          <a:solidFill>
            <a:schemeClr val="accent3">
              <a:lumMod val="60000"/>
              <a:lumOff val="40000"/>
            </a:schemeClr>
          </a:solidFill>
          <a:effectLst>
            <a:outerShdw blurRad="40000" dist="23000" dir="5400000" rotWithShape="0">
              <a:srgbClr val="000000">
                <a:alpha val="35000"/>
              </a:srgbClr>
            </a:outerShdw>
            <a:reflection blurRad="6350" stA="50000" endA="275" endPos="40000" dist="101600" dir="5400000" sy="-100000" algn="bl" rotWithShape="0"/>
          </a:effectLst>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threePt" dir="t"/>
            </a:scene3d>
            <a:sp3d extrusionH="57150">
              <a:bevelT w="38100" h="38100"/>
            </a:sp3d>
          </a:bodyPr>
          <a:lstStyle/>
          <a:p>
            <a:pPr>
              <a:lnSpc>
                <a:spcPct val="150000"/>
              </a:lnSpc>
            </a:pPr>
            <a:r>
              <a:rPr lang="es-ES" sz="1800" u="none" dirty="0" smtClean="0">
                <a:solidFill>
                  <a:schemeClr val="tx1"/>
                </a:solidFill>
                <a:latin typeface="+mj-lt"/>
                <a:ea typeface="Times New Roman" pitchFamily="18" charset="0"/>
                <a:cs typeface="Times New Roman" pitchFamily="18" charset="0"/>
              </a:rPr>
              <a:t>-Se relevaron 62 </a:t>
            </a:r>
            <a:r>
              <a:rPr lang="es-ES" sz="1800" u="none" dirty="0">
                <a:solidFill>
                  <a:schemeClr val="tx1"/>
                </a:solidFill>
                <a:latin typeface="+mj-lt"/>
                <a:ea typeface="Times New Roman" pitchFamily="18" charset="0"/>
                <a:cs typeface="Times New Roman" pitchFamily="18" charset="0"/>
              </a:rPr>
              <a:t>plantas de biodigestión </a:t>
            </a:r>
            <a:r>
              <a:rPr lang="es-ES" sz="1800" u="none" dirty="0" smtClean="0">
                <a:solidFill>
                  <a:schemeClr val="tx1"/>
                </a:solidFill>
                <a:latin typeface="+mj-lt"/>
                <a:ea typeface="Times New Roman" pitchFamily="18" charset="0"/>
                <a:cs typeface="Times New Roman" pitchFamily="18" charset="0"/>
              </a:rPr>
              <a:t>el país</a:t>
            </a:r>
            <a:endParaRPr lang="es-ES" sz="1800" u="none" dirty="0">
              <a:solidFill>
                <a:schemeClr val="tx1"/>
              </a:solidFill>
              <a:latin typeface="+mj-lt"/>
              <a:ea typeface="Times New Roman" pitchFamily="18" charset="0"/>
              <a:cs typeface="Times New Roman" pitchFamily="18" charset="0"/>
            </a:endParaRPr>
          </a:p>
        </p:txBody>
      </p:sp>
    </p:spTree>
    <p:extLst>
      <p:ext uri="{BB962C8B-B14F-4D97-AF65-F5344CB8AC3E}">
        <p14:creationId xmlns:p14="http://schemas.microsoft.com/office/powerpoint/2010/main" val="270811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Gestion Ambiental\AppData\Local\Microsoft\Windows\Temporary Internet Files\Content.Outlook\DEKHP7ES\Plantas_VC (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392156" y="1253613"/>
            <a:ext cx="3588441" cy="50618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53640926-AAD7-44D8-BBD7-CCE9431645EC}">
              <a14:shadowObscured xmlns:a14="http://schemas.microsoft.com/office/drawing/2010/main"/>
            </a:ext>
          </a:extLst>
        </p:spPr>
      </p:pic>
      <p:sp>
        <p:nvSpPr>
          <p:cNvPr id="2" name="Rectángulo 1"/>
          <p:cNvSpPr/>
          <p:nvPr/>
        </p:nvSpPr>
        <p:spPr>
          <a:xfrm>
            <a:off x="204976" y="2260755"/>
            <a:ext cx="5288549" cy="623248"/>
          </a:xfrm>
          <a:prstGeom prst="rect">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marR="90170" algn="just">
              <a:lnSpc>
                <a:spcPct val="115000"/>
              </a:lnSpc>
              <a:spcAft>
                <a:spcPts val="1000"/>
              </a:spcAft>
            </a:pPr>
            <a:r>
              <a:rPr lang="es-ES" sz="1500" i="1" u="none" dirty="0" smtClean="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rPr>
              <a:t>- Las Provincias </a:t>
            </a:r>
            <a:r>
              <a:rPr lang="es-ES" sz="1500" i="1" u="none" dirty="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rPr>
              <a:t>de: Catamarca, Santa Cruz, La Rioja, San Juan, Formosa, Chaco y Tierra del </a:t>
            </a:r>
            <a:r>
              <a:rPr lang="es-ES" sz="1500" i="1" u="none" dirty="0" smtClean="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rPr>
              <a:t>Fuego </a:t>
            </a:r>
            <a:r>
              <a:rPr lang="es-ES" sz="1500" i="1" u="none" dirty="0" smtClean="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sym typeface="Wingdings" pitchFamily="2" charset="2"/>
              </a:rPr>
              <a:t> Sin Registro</a:t>
            </a:r>
            <a:endParaRPr lang="es-AR" sz="1500" i="1" u="none" dirty="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endParaRPr>
          </a:p>
        </p:txBody>
      </p:sp>
      <p:sp>
        <p:nvSpPr>
          <p:cNvPr id="12" name="Rectángulo 1"/>
          <p:cNvSpPr/>
          <p:nvPr/>
        </p:nvSpPr>
        <p:spPr>
          <a:xfrm>
            <a:off x="249669" y="1262243"/>
            <a:ext cx="5288549" cy="623248"/>
          </a:xfrm>
          <a:prstGeom prst="rect">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marR="90170" algn="just">
              <a:lnSpc>
                <a:spcPct val="115000"/>
              </a:lnSpc>
              <a:spcAft>
                <a:spcPts val="1000"/>
              </a:spcAft>
            </a:pPr>
            <a:r>
              <a:rPr lang="es-ES" sz="1500" i="1" u="none" dirty="0" smtClean="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rPr>
              <a:t>-La provincia de Santa Fe es la zona de mayor desarrollo de las plantas de biogás.</a:t>
            </a:r>
            <a:endParaRPr lang="es-AR" sz="1500" i="1" u="none" dirty="0">
              <a:solidFill>
                <a:schemeClr val="tx1"/>
              </a:solidFill>
              <a:effectLst>
                <a:glow rad="101600">
                  <a:schemeClr val="bg1">
                    <a:alpha val="60000"/>
                  </a:schemeClr>
                </a:glow>
              </a:effectLst>
              <a:latin typeface="+mj-lt"/>
              <a:ea typeface="Times New Roman" panose="02020603050405020304" pitchFamily="18" charset="0"/>
              <a:cs typeface="Times New Roman" panose="02020603050405020304" pitchFamily="18" charset="0"/>
            </a:endParaRPr>
          </a:p>
        </p:txBody>
      </p:sp>
      <p:pic>
        <p:nvPicPr>
          <p:cNvPr id="20" name="19 Imagen"/>
          <p:cNvPicPr preferRelativeResize="0">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122190" y="3841477"/>
            <a:ext cx="3228584" cy="2664332"/>
          </a:xfrm>
          <a:prstGeom prst="rect">
            <a:avLst/>
          </a:prstGeom>
          <a:noFill/>
          <a:ln>
            <a:noFill/>
          </a:ln>
          <a:extLst>
            <a:ext uri="{53640926-AAD7-44D8-BBD7-CCE9431645EC}">
              <a14:shadowObscured xmlns:a14="http://schemas.microsoft.com/office/drawing/2010/main"/>
            </a:ext>
          </a:extLst>
        </p:spPr>
      </p:pic>
      <p:sp>
        <p:nvSpPr>
          <p:cNvPr id="21" name="20 Rectángulo"/>
          <p:cNvSpPr/>
          <p:nvPr/>
        </p:nvSpPr>
        <p:spPr>
          <a:xfrm>
            <a:off x="3708309" y="3874569"/>
            <a:ext cx="1659429" cy="360000"/>
          </a:xfrm>
          <a:prstGeom prst="rect">
            <a:avLst/>
          </a:prstGeom>
        </p:spPr>
        <p:style>
          <a:lnRef idx="0">
            <a:schemeClr val="accent1"/>
          </a:lnRef>
          <a:fillRef idx="3">
            <a:schemeClr val="accent1"/>
          </a:fillRef>
          <a:effectRef idx="3">
            <a:schemeClr val="accent1"/>
          </a:effectRef>
          <a:fontRef idx="minor">
            <a:schemeClr val="lt1"/>
          </a:fontRef>
        </p:style>
        <p:txBody>
          <a:bodyPr wrap="none" anchor="ctr">
            <a:spAutoFit/>
          </a:bodyPr>
          <a:lstStyle/>
          <a:p>
            <a:r>
              <a:rPr lang="es-ES" b="1" u="none" dirty="0">
                <a:solidFill>
                  <a:schemeClr val="tx1"/>
                </a:solidFill>
                <a:cs typeface="ＭＳ Ｐゴシック" pitchFamily="101" charset="-128"/>
              </a:rPr>
              <a:t>Pequeña &lt;100 m</a:t>
            </a:r>
            <a:r>
              <a:rPr lang="es-ES" b="1" u="none" baseline="30000" dirty="0">
                <a:solidFill>
                  <a:schemeClr val="tx1"/>
                </a:solidFill>
                <a:cs typeface="ＭＳ Ｐゴシック" pitchFamily="101" charset="-128"/>
              </a:rPr>
              <a:t>3</a:t>
            </a:r>
            <a:endParaRPr lang="es-AR" b="1" u="none" dirty="0">
              <a:solidFill>
                <a:schemeClr val="tx1"/>
              </a:solidFill>
              <a:cs typeface="ＭＳ Ｐゴシック" pitchFamily="101" charset="-128"/>
            </a:endParaRPr>
          </a:p>
        </p:txBody>
      </p:sp>
      <p:sp>
        <p:nvSpPr>
          <p:cNvPr id="22" name="21 Rectángulo"/>
          <p:cNvSpPr/>
          <p:nvPr/>
        </p:nvSpPr>
        <p:spPr>
          <a:xfrm>
            <a:off x="3778724" y="6183590"/>
            <a:ext cx="1612942" cy="576000"/>
          </a:xfrm>
          <a:prstGeom prst="rect">
            <a:avLst/>
          </a:prstGeom>
        </p:spPr>
        <p:style>
          <a:lnRef idx="0">
            <a:schemeClr val="accent2"/>
          </a:lnRef>
          <a:fillRef idx="3">
            <a:schemeClr val="accent2"/>
          </a:fillRef>
          <a:effectRef idx="3">
            <a:schemeClr val="accent2"/>
          </a:effectRef>
          <a:fontRef idx="minor">
            <a:schemeClr val="lt1"/>
          </a:fontRef>
        </p:style>
        <p:txBody>
          <a:bodyPr wrap="none" anchor="ctr">
            <a:spAutoFit/>
          </a:bodyPr>
          <a:lstStyle/>
          <a:p>
            <a:r>
              <a:rPr lang="es-ES" b="1" u="none" dirty="0" smtClean="0">
                <a:solidFill>
                  <a:schemeClr val="tx1"/>
                </a:solidFill>
                <a:cs typeface="ＭＳ Ｐゴシック" pitchFamily="101" charset="-128"/>
              </a:rPr>
              <a:t>100 </a:t>
            </a:r>
            <a:r>
              <a:rPr lang="es-ES" b="1" u="none" dirty="0">
                <a:solidFill>
                  <a:schemeClr val="tx1"/>
                </a:solidFill>
                <a:cs typeface="ＭＳ Ｐゴシック" pitchFamily="101" charset="-128"/>
              </a:rPr>
              <a:t>m</a:t>
            </a:r>
            <a:r>
              <a:rPr lang="es-ES" b="1" u="none" baseline="30000" dirty="0">
                <a:solidFill>
                  <a:schemeClr val="tx1"/>
                </a:solidFill>
                <a:cs typeface="ＭＳ Ｐゴシック" pitchFamily="101" charset="-128"/>
              </a:rPr>
              <a:t>3 </a:t>
            </a:r>
            <a:r>
              <a:rPr lang="es-ES" b="1" u="none" dirty="0" smtClean="0">
                <a:solidFill>
                  <a:schemeClr val="tx1"/>
                </a:solidFill>
                <a:cs typeface="ＭＳ Ｐゴシック" pitchFamily="101" charset="-128"/>
              </a:rPr>
              <a:t>&lt;Mediana</a:t>
            </a:r>
            <a:endParaRPr lang="es-ES" b="1" u="none" dirty="0">
              <a:solidFill>
                <a:schemeClr val="tx1"/>
              </a:solidFill>
              <a:cs typeface="ＭＳ Ｐゴシック" pitchFamily="101" charset="-128"/>
            </a:endParaRPr>
          </a:p>
          <a:p>
            <a:r>
              <a:rPr lang="es-ES" b="1" u="none" dirty="0" smtClean="0">
                <a:solidFill>
                  <a:schemeClr val="tx1"/>
                </a:solidFill>
                <a:cs typeface="ＭＳ Ｐゴシック" pitchFamily="101" charset="-128"/>
              </a:rPr>
              <a:t> </a:t>
            </a:r>
            <a:r>
              <a:rPr lang="es-ES" b="1" u="none" dirty="0">
                <a:solidFill>
                  <a:schemeClr val="tx1"/>
                </a:solidFill>
                <a:cs typeface="ＭＳ Ｐゴシック" pitchFamily="101" charset="-128"/>
              </a:rPr>
              <a:t>&lt;1.000 m</a:t>
            </a:r>
            <a:r>
              <a:rPr lang="es-ES" b="1" u="none" baseline="30000" dirty="0">
                <a:solidFill>
                  <a:schemeClr val="tx1"/>
                </a:solidFill>
                <a:cs typeface="ＭＳ Ｐゴシック" pitchFamily="101" charset="-128"/>
              </a:rPr>
              <a:t>3</a:t>
            </a:r>
            <a:endParaRPr lang="es-AR" b="1" u="none" dirty="0">
              <a:solidFill>
                <a:schemeClr val="tx1"/>
              </a:solidFill>
              <a:cs typeface="ＭＳ Ｐゴシック" pitchFamily="101" charset="-128"/>
            </a:endParaRPr>
          </a:p>
        </p:txBody>
      </p:sp>
      <p:sp>
        <p:nvSpPr>
          <p:cNvPr id="23" name="22 Rectángulo"/>
          <p:cNvSpPr/>
          <p:nvPr/>
        </p:nvSpPr>
        <p:spPr>
          <a:xfrm>
            <a:off x="296309" y="6275447"/>
            <a:ext cx="1689886" cy="360000"/>
          </a:xfrm>
          <a:prstGeom prst="rect">
            <a:avLst/>
          </a:prstGeom>
        </p:spPr>
        <p:style>
          <a:lnRef idx="0">
            <a:schemeClr val="accent3"/>
          </a:lnRef>
          <a:fillRef idx="3">
            <a:schemeClr val="accent3"/>
          </a:fillRef>
          <a:effectRef idx="3">
            <a:schemeClr val="accent3"/>
          </a:effectRef>
          <a:fontRef idx="minor">
            <a:schemeClr val="lt1"/>
          </a:fontRef>
        </p:style>
        <p:txBody>
          <a:bodyPr wrap="none" anchor="ctr">
            <a:spAutoFit/>
          </a:bodyPr>
          <a:lstStyle/>
          <a:p>
            <a:r>
              <a:rPr lang="es-ES" b="1" u="none" dirty="0">
                <a:solidFill>
                  <a:schemeClr val="tx1"/>
                </a:solidFill>
                <a:cs typeface="ＭＳ Ｐゴシック" pitchFamily="101" charset="-128"/>
              </a:rPr>
              <a:t>Grande &gt;1.000 m</a:t>
            </a:r>
            <a:r>
              <a:rPr lang="es-ES" b="1" u="none" baseline="30000" dirty="0">
                <a:solidFill>
                  <a:schemeClr val="tx1"/>
                </a:solidFill>
                <a:cs typeface="ＭＳ Ｐゴシック" pitchFamily="101" charset="-128"/>
              </a:rPr>
              <a:t>3</a:t>
            </a:r>
            <a:endParaRPr lang="es-AR" b="1" u="none" dirty="0">
              <a:solidFill>
                <a:schemeClr val="tx1"/>
              </a:solidFill>
              <a:cs typeface="ＭＳ Ｐゴシック" pitchFamily="101" charset="-128"/>
            </a:endParaRPr>
          </a:p>
        </p:txBody>
      </p:sp>
      <p:sp>
        <p:nvSpPr>
          <p:cNvPr id="24" name="23 Flecha derecha"/>
          <p:cNvSpPr/>
          <p:nvPr/>
        </p:nvSpPr>
        <p:spPr bwMode="auto">
          <a:xfrm rot="19682367">
            <a:off x="1132064" y="5809389"/>
            <a:ext cx="612000" cy="324000"/>
          </a:xfrm>
          <a:prstGeom prst="rightArrow">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25" name="24 Flecha derecha"/>
          <p:cNvSpPr/>
          <p:nvPr/>
        </p:nvSpPr>
        <p:spPr bwMode="auto">
          <a:xfrm rot="8646429">
            <a:off x="3940301" y="4430671"/>
            <a:ext cx="612000" cy="324000"/>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26" name="25 Flecha derecha"/>
          <p:cNvSpPr/>
          <p:nvPr/>
        </p:nvSpPr>
        <p:spPr bwMode="auto">
          <a:xfrm rot="12436135">
            <a:off x="3968356" y="5692099"/>
            <a:ext cx="612000" cy="324000"/>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27" name="26 Rectángulo"/>
          <p:cNvSpPr/>
          <p:nvPr/>
        </p:nvSpPr>
        <p:spPr>
          <a:xfrm>
            <a:off x="138615" y="3940100"/>
            <a:ext cx="982263" cy="360000"/>
          </a:xfrm>
          <a:prstGeom prst="rect">
            <a:avLst/>
          </a:prstGeom>
        </p:spPr>
        <p:style>
          <a:lnRef idx="0">
            <a:schemeClr val="accent4"/>
          </a:lnRef>
          <a:fillRef idx="3">
            <a:schemeClr val="accent4"/>
          </a:fillRef>
          <a:effectRef idx="3">
            <a:schemeClr val="accent4"/>
          </a:effectRef>
          <a:fontRef idx="minor">
            <a:schemeClr val="lt1"/>
          </a:fontRef>
        </p:style>
        <p:txBody>
          <a:bodyPr wrap="square" anchor="ctr">
            <a:spAutoFit/>
          </a:bodyPr>
          <a:lstStyle/>
          <a:p>
            <a:r>
              <a:rPr lang="es-ES" b="1" u="none" dirty="0" smtClean="0">
                <a:solidFill>
                  <a:schemeClr val="tx1"/>
                </a:solidFill>
                <a:cs typeface="ＭＳ Ｐゴシック" pitchFamily="101" charset="-128"/>
              </a:rPr>
              <a:t>Sin Dato</a:t>
            </a:r>
            <a:endParaRPr lang="es-AR" b="1" u="none" dirty="0">
              <a:solidFill>
                <a:schemeClr val="tx1"/>
              </a:solidFill>
              <a:cs typeface="ＭＳ Ｐゴシック" pitchFamily="101" charset="-128"/>
            </a:endParaRPr>
          </a:p>
        </p:txBody>
      </p:sp>
      <p:sp>
        <p:nvSpPr>
          <p:cNvPr id="28" name="27 Flecha derecha"/>
          <p:cNvSpPr/>
          <p:nvPr/>
        </p:nvSpPr>
        <p:spPr bwMode="auto">
          <a:xfrm rot="1027770">
            <a:off x="1209161" y="4100064"/>
            <a:ext cx="612000" cy="324000"/>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200" b="0" i="0" u="none" strike="noStrike" cap="none" normalizeH="0" baseline="0" dirty="0">
              <a:ln>
                <a:noFill/>
              </a:ln>
              <a:solidFill>
                <a:schemeClr val="tx1"/>
              </a:solidFill>
              <a:effectLst/>
              <a:latin typeface="Arial" pitchFamily="101" charset="0"/>
            </a:endParaRPr>
          </a:p>
        </p:txBody>
      </p:sp>
      <p:sp>
        <p:nvSpPr>
          <p:cNvPr id="29" name="28 Rectángulo"/>
          <p:cNvSpPr/>
          <p:nvPr/>
        </p:nvSpPr>
        <p:spPr>
          <a:xfrm>
            <a:off x="907831" y="3305775"/>
            <a:ext cx="3708398" cy="400110"/>
          </a:xfrm>
          <a:prstGeom prst="rect">
            <a:avLst/>
          </a:prstGeom>
        </p:spPr>
        <p:txBody>
          <a:bodyPr wrap="square">
            <a:spAutoFit/>
          </a:bodyPr>
          <a:lstStyle/>
          <a:p>
            <a:pPr algn="ctr"/>
            <a:r>
              <a:rPr lang="es-ES" sz="2000" b="1" u="none" dirty="0" smtClean="0">
                <a:solidFill>
                  <a:srgbClr val="08255A"/>
                </a:solidFill>
                <a:ea typeface="Times New Roman" pitchFamily="18" charset="0"/>
                <a:cs typeface="Times New Roman" pitchFamily="18" charset="0"/>
              </a:rPr>
              <a:t>Escalas</a:t>
            </a:r>
            <a:r>
              <a:rPr lang="es-ES" u="none" dirty="0" smtClean="0"/>
              <a:t> </a:t>
            </a:r>
            <a:r>
              <a:rPr lang="es-ES" sz="2000" b="1" u="none" dirty="0" smtClean="0">
                <a:solidFill>
                  <a:srgbClr val="08255A"/>
                </a:solidFill>
                <a:ea typeface="Times New Roman" pitchFamily="18" charset="0"/>
                <a:cs typeface="Times New Roman" pitchFamily="18" charset="0"/>
              </a:rPr>
              <a:t>de plantas de biogás</a:t>
            </a:r>
            <a:endParaRPr lang="es-AR" sz="2000" b="1" u="none" dirty="0">
              <a:solidFill>
                <a:srgbClr val="08255A"/>
              </a:solidFill>
              <a:ea typeface="Times New Roman" pitchFamily="18" charset="0"/>
              <a:cs typeface="Times New Roman" pitchFamily="18" charset="0"/>
            </a:endParaRPr>
          </a:p>
        </p:txBody>
      </p:sp>
      <p:sp>
        <p:nvSpPr>
          <p:cNvPr id="18" name="17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12523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2000" fill="hold"/>
                                        <p:tgtEl>
                                          <p:spTgt spid="29"/>
                                        </p:tgtEl>
                                        <p:attrNameLst>
                                          <p:attrName>ppt_w</p:attrName>
                                        </p:attrNameLst>
                                      </p:cBhvr>
                                      <p:tavLst>
                                        <p:tav tm="0">
                                          <p:val>
                                            <p:strVal val="#ppt_w*0.70"/>
                                          </p:val>
                                        </p:tav>
                                        <p:tav tm="100000">
                                          <p:val>
                                            <p:strVal val="#ppt_w"/>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animEffect transition="in" filter="fade">
                                      <p:cBhvr>
                                        <p:cTn id="28" dur="2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strVal val="#ppt_w*0.70"/>
                                          </p:val>
                                        </p:tav>
                                        <p:tav tm="100000">
                                          <p:val>
                                            <p:strVal val="#ppt_w"/>
                                          </p:val>
                                        </p:tav>
                                      </p:tavLst>
                                    </p:anim>
                                    <p:anim calcmode="lin" valueType="num">
                                      <p:cBhvr>
                                        <p:cTn id="37" dur="1000" fill="hold"/>
                                        <p:tgtEl>
                                          <p:spTgt spid="21"/>
                                        </p:tgtEl>
                                        <p:attrNameLst>
                                          <p:attrName>ppt_h</p:attrName>
                                        </p:attrNameLst>
                                      </p:cBhvr>
                                      <p:tavLst>
                                        <p:tav tm="0">
                                          <p:val>
                                            <p:strVal val="#ppt_h"/>
                                          </p:val>
                                        </p:tav>
                                        <p:tav tm="100000">
                                          <p:val>
                                            <p:strVal val="#ppt_h"/>
                                          </p:val>
                                        </p:tav>
                                      </p:tavLst>
                                    </p:anim>
                                    <p:animEffect transition="in" filter="fade">
                                      <p:cBhvr>
                                        <p:cTn id="38" dur="1000"/>
                                        <p:tgtEl>
                                          <p:spTgt spid="21"/>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000" fill="hold"/>
                                        <p:tgtEl>
                                          <p:spTgt spid="25"/>
                                        </p:tgtEl>
                                        <p:attrNameLst>
                                          <p:attrName>ppt_w</p:attrName>
                                        </p:attrNameLst>
                                      </p:cBhvr>
                                      <p:tavLst>
                                        <p:tav tm="0">
                                          <p:val>
                                            <p:strVal val="#ppt_w*0.70"/>
                                          </p:val>
                                        </p:tav>
                                        <p:tav tm="100000">
                                          <p:val>
                                            <p:strVal val="#ppt_w"/>
                                          </p:val>
                                        </p:tav>
                                      </p:tavLst>
                                    </p:anim>
                                    <p:anim calcmode="lin" valueType="num">
                                      <p:cBhvr>
                                        <p:cTn id="42" dur="1000" fill="hold"/>
                                        <p:tgtEl>
                                          <p:spTgt spid="25"/>
                                        </p:tgtEl>
                                        <p:attrNameLst>
                                          <p:attrName>ppt_h</p:attrName>
                                        </p:attrNameLst>
                                      </p:cBhvr>
                                      <p:tavLst>
                                        <p:tav tm="0">
                                          <p:val>
                                            <p:strVal val="#ppt_h"/>
                                          </p:val>
                                        </p:tav>
                                        <p:tav tm="100000">
                                          <p:val>
                                            <p:strVal val="#ppt_h"/>
                                          </p:val>
                                        </p:tav>
                                      </p:tavLst>
                                    </p:anim>
                                    <p:animEffect transition="in" filter="fade">
                                      <p:cBhvr>
                                        <p:cTn id="43" dur="1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0.70"/>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strVal val="#ppt_w*0.70"/>
                                          </p:val>
                                        </p:tav>
                                        <p:tav tm="100000">
                                          <p:val>
                                            <p:strVal val="#ppt_w"/>
                                          </p:val>
                                        </p:tav>
                                      </p:tavLst>
                                    </p:anim>
                                    <p:anim calcmode="lin" valueType="num">
                                      <p:cBhvr>
                                        <p:cTn id="54" dur="1000" fill="hold"/>
                                        <p:tgtEl>
                                          <p:spTgt spid="26"/>
                                        </p:tgtEl>
                                        <p:attrNameLst>
                                          <p:attrName>ppt_h</p:attrName>
                                        </p:attrNameLst>
                                      </p:cBhvr>
                                      <p:tavLst>
                                        <p:tav tm="0">
                                          <p:val>
                                            <p:strVal val="#ppt_h"/>
                                          </p:val>
                                        </p:tav>
                                        <p:tav tm="100000">
                                          <p:val>
                                            <p:strVal val="#ppt_h"/>
                                          </p:val>
                                        </p:tav>
                                      </p:tavLst>
                                    </p:anim>
                                    <p:animEffect transition="in" filter="fade">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strVal val="#ppt_w*0.70"/>
                                          </p:val>
                                        </p:tav>
                                        <p:tav tm="100000">
                                          <p:val>
                                            <p:strVal val="#ppt_w"/>
                                          </p:val>
                                        </p:tav>
                                      </p:tavLst>
                                    </p:anim>
                                    <p:anim calcmode="lin" valueType="num">
                                      <p:cBhvr>
                                        <p:cTn id="61" dur="1000" fill="hold"/>
                                        <p:tgtEl>
                                          <p:spTgt spid="23"/>
                                        </p:tgtEl>
                                        <p:attrNameLst>
                                          <p:attrName>ppt_h</p:attrName>
                                        </p:attrNameLst>
                                      </p:cBhvr>
                                      <p:tavLst>
                                        <p:tav tm="0">
                                          <p:val>
                                            <p:strVal val="#ppt_h"/>
                                          </p:val>
                                        </p:tav>
                                        <p:tav tm="100000">
                                          <p:val>
                                            <p:strVal val="#ppt_h"/>
                                          </p:val>
                                        </p:tav>
                                      </p:tavLst>
                                    </p:anim>
                                    <p:animEffect transition="in" filter="fade">
                                      <p:cBhvr>
                                        <p:cTn id="62" dur="1000"/>
                                        <p:tgtEl>
                                          <p:spTgt spid="23"/>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strVal val="#ppt_w*0.7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animEffect transition="in" filter="fade">
                                      <p:cBhvr>
                                        <p:cTn id="67" dur="1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strVal val="#ppt_w*0.70"/>
                                          </p:val>
                                        </p:tav>
                                        <p:tav tm="100000">
                                          <p:val>
                                            <p:strVal val="#ppt_w"/>
                                          </p:val>
                                        </p:tav>
                                      </p:tavLst>
                                    </p:anim>
                                    <p:anim calcmode="lin" valueType="num">
                                      <p:cBhvr>
                                        <p:cTn id="73" dur="1000" fill="hold"/>
                                        <p:tgtEl>
                                          <p:spTgt spid="27"/>
                                        </p:tgtEl>
                                        <p:attrNameLst>
                                          <p:attrName>ppt_h</p:attrName>
                                        </p:attrNameLst>
                                      </p:cBhvr>
                                      <p:tavLst>
                                        <p:tav tm="0">
                                          <p:val>
                                            <p:strVal val="#ppt_h"/>
                                          </p:val>
                                        </p:tav>
                                        <p:tav tm="100000">
                                          <p:val>
                                            <p:strVal val="#ppt_h"/>
                                          </p:val>
                                        </p:tav>
                                      </p:tavLst>
                                    </p:anim>
                                    <p:animEffect transition="in" filter="fade">
                                      <p:cBhvr>
                                        <p:cTn id="74" dur="1000"/>
                                        <p:tgtEl>
                                          <p:spTgt spid="27"/>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strVal val="#ppt_w*0.70"/>
                                          </p:val>
                                        </p:tav>
                                        <p:tav tm="100000">
                                          <p:val>
                                            <p:strVal val="#ppt_w"/>
                                          </p:val>
                                        </p:tav>
                                      </p:tavLst>
                                    </p:anim>
                                    <p:anim calcmode="lin" valueType="num">
                                      <p:cBhvr>
                                        <p:cTn id="78" dur="1000" fill="hold"/>
                                        <p:tgtEl>
                                          <p:spTgt spid="28"/>
                                        </p:tgtEl>
                                        <p:attrNameLst>
                                          <p:attrName>ppt_h</p:attrName>
                                        </p:attrNameLst>
                                      </p:cBhvr>
                                      <p:tavLst>
                                        <p:tav tm="0">
                                          <p:val>
                                            <p:strVal val="#ppt_h"/>
                                          </p:val>
                                        </p:tav>
                                        <p:tav tm="100000">
                                          <p:val>
                                            <p:strVal val="#ppt_h"/>
                                          </p:val>
                                        </p:tav>
                                      </p:tavLst>
                                    </p:anim>
                                    <p:animEffect transition="in" filter="fade">
                                      <p:cBhvr>
                                        <p:cTn id="7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21" grpId="0" animBg="1"/>
      <p:bldP spid="22" grpId="0" animBg="1"/>
      <p:bldP spid="23" grpId="0" animBg="1"/>
      <p:bldP spid="24" grpId="0" animBg="1"/>
      <p:bldP spid="25" grpId="0" animBg="1"/>
      <p:bldP spid="26" grpId="0" animBg="1"/>
      <p:bldP spid="27" grpId="0" animBg="1"/>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04655" y="1853591"/>
            <a:ext cx="3881755" cy="4319024"/>
          </a:xfrm>
          <a:prstGeom prst="rect">
            <a:avLst/>
          </a:prstGeom>
          <a:noFill/>
          <a:ln>
            <a:noFill/>
          </a:ln>
          <a:extLst>
            <a:ext uri="{53640926-AAD7-44D8-BBD7-CCE9431645EC}">
              <a14:shadowObscured xmlns:a14="http://schemas.microsoft.com/office/drawing/2010/main"/>
            </a:ext>
          </a:extLst>
        </p:spPr>
      </p:pic>
      <p:sp>
        <p:nvSpPr>
          <p:cNvPr id="8" name="Rectángulo 3"/>
          <p:cNvSpPr/>
          <p:nvPr/>
        </p:nvSpPr>
        <p:spPr>
          <a:xfrm>
            <a:off x="473484" y="1282635"/>
            <a:ext cx="1149867"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Tamaño</a:t>
            </a:r>
            <a:endParaRPr lang="es-AR" sz="2000" b="1" u="none" dirty="0">
              <a:solidFill>
                <a:srgbClr val="C00000"/>
              </a:solidFill>
              <a:ea typeface="Times New Roman" pitchFamily="18" charset="0"/>
              <a:cs typeface="Times New Roman" pitchFamily="18" charset="0"/>
            </a:endParaRPr>
          </a:p>
        </p:txBody>
      </p:sp>
      <p:grpSp>
        <p:nvGrpSpPr>
          <p:cNvPr id="25" name="24 Grupo"/>
          <p:cNvGrpSpPr/>
          <p:nvPr/>
        </p:nvGrpSpPr>
        <p:grpSpPr>
          <a:xfrm>
            <a:off x="4156942" y="1721654"/>
            <a:ext cx="4987058" cy="3242990"/>
            <a:chOff x="4024864" y="2048608"/>
            <a:chExt cx="4987058" cy="3242990"/>
          </a:xfrm>
        </p:grpSpPr>
        <p:pic>
          <p:nvPicPr>
            <p:cNvPr id="26" name="Imagen 4"/>
            <p:cNvPicPr preferRelativeResize="0">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4024864" y="2338756"/>
              <a:ext cx="4987058" cy="2952842"/>
            </a:xfrm>
            <a:prstGeom prst="rect">
              <a:avLst/>
            </a:prstGeom>
            <a:noFill/>
            <a:ln>
              <a:noFill/>
            </a:ln>
            <a:extLst>
              <a:ext uri="{53640926-AAD7-44D8-BBD7-CCE9431645EC}">
                <a14:shadowObscured xmlns:a14="http://schemas.microsoft.com/office/drawing/2010/main"/>
              </a:ext>
            </a:extLst>
          </p:spPr>
        </p:pic>
        <p:sp>
          <p:nvSpPr>
            <p:cNvPr id="13" name="12 CuadroTexto"/>
            <p:cNvSpPr txBox="1"/>
            <p:nvPr/>
          </p:nvSpPr>
          <p:spPr bwMode="auto">
            <a:xfrm>
              <a:off x="4387362" y="2048608"/>
              <a:ext cx="1574149"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1600" b="1" u="none" kern="0" dirty="0" smtClean="0">
                  <a:latin typeface="+mj-lt"/>
                  <a:ea typeface="+mj-ea"/>
                  <a:cs typeface="+mj-cs"/>
                </a:rPr>
                <a:t>- Sector Privado</a:t>
              </a:r>
              <a:endParaRPr kumimoji="0" lang="es-ES" sz="1600" b="1" i="0" u="none" strike="noStrike" kern="0" cap="none" spc="0" normalizeH="0" baseline="0" noProof="0" dirty="0" smtClean="0">
                <a:ln>
                  <a:noFill/>
                </a:ln>
                <a:solidFill>
                  <a:schemeClr val="tx1"/>
                </a:solidFill>
                <a:effectLst/>
                <a:uLnTx/>
                <a:uFillTx/>
                <a:latin typeface="+mj-lt"/>
                <a:ea typeface="+mj-ea"/>
                <a:cs typeface="+mj-cs"/>
              </a:endParaRPr>
            </a:p>
          </p:txBody>
        </p:sp>
      </p:grpSp>
      <p:sp>
        <p:nvSpPr>
          <p:cNvPr id="2" name="1 CuadroTexto"/>
          <p:cNvSpPr txBox="1"/>
          <p:nvPr/>
        </p:nvSpPr>
        <p:spPr bwMode="auto">
          <a:xfrm>
            <a:off x="4774430" y="2567242"/>
            <a:ext cx="2954215" cy="2196000"/>
          </a:xfrm>
          <a:prstGeom prst="rect">
            <a:avLst/>
          </a:prstGeom>
          <a:solidFill>
            <a:schemeClr val="accent4">
              <a:lumMod val="40000"/>
              <a:lumOff val="60000"/>
            </a:schemeClr>
          </a:solidFill>
          <a:ln w="9525">
            <a:noFill/>
            <a:miter lim="800000"/>
            <a:headEnd/>
            <a:tailEnd/>
          </a:ln>
          <a:effectLst>
            <a:outerShdw blurRad="50800" dist="38100" algn="l" rotWithShape="0">
              <a:prstClr val="black">
                <a:alpha val="40000"/>
              </a:prstClr>
            </a:outerShdw>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s-ES" sz="1800" b="1" i="0" u="none" strike="noStrike" kern="0" cap="none" spc="0" normalizeH="0" baseline="0" noProof="0" dirty="0" smtClean="0">
                <a:ln>
                  <a:noFill/>
                </a:ln>
                <a:solidFill>
                  <a:schemeClr val="tx1"/>
                </a:solidFill>
                <a:effectLst/>
                <a:uLnTx/>
                <a:uFillTx/>
                <a:latin typeface="+mj-lt"/>
                <a:ea typeface="+mj-ea"/>
                <a:cs typeface="+mj-cs"/>
              </a:rPr>
              <a:t>Clasificación de Plantas</a:t>
            </a:r>
          </a:p>
          <a:p>
            <a:pPr marL="285750" marR="0" indent="-285750" algn="l" defTabSz="914400" rtl="0" eaLnBrk="0" fontAlgn="base" latinLnBrk="0" hangingPunct="0">
              <a:lnSpc>
                <a:spcPct val="100000"/>
              </a:lnSpc>
              <a:spcBef>
                <a:spcPct val="0"/>
              </a:spcBef>
              <a:spcAft>
                <a:spcPts val="600"/>
              </a:spcAft>
              <a:buClrTx/>
              <a:buSzTx/>
              <a:buFont typeface="Wingdings" pitchFamily="2" charset="2"/>
              <a:buChar char="Ø"/>
              <a:tabLst/>
            </a:pPr>
            <a:r>
              <a:rPr lang="es-ES" sz="1800" u="none" kern="0" dirty="0" smtClean="0">
                <a:latin typeface="+mj-lt"/>
                <a:ea typeface="+mj-ea"/>
                <a:cs typeface="+mj-cs"/>
              </a:rPr>
              <a:t>Privadas</a:t>
            </a:r>
          </a:p>
          <a:p>
            <a:pPr marL="285750" marR="0" indent="-285750" algn="l" defTabSz="914400" rtl="0" eaLnBrk="0" fontAlgn="base" latinLnBrk="0" hangingPunct="0">
              <a:lnSpc>
                <a:spcPct val="100000"/>
              </a:lnSpc>
              <a:spcBef>
                <a:spcPct val="0"/>
              </a:spcBef>
              <a:spcAft>
                <a:spcPts val="600"/>
              </a:spcAft>
              <a:buClrTx/>
              <a:buSzTx/>
              <a:buFont typeface="Wingdings" pitchFamily="2" charset="2"/>
              <a:buChar char="Ø"/>
              <a:tabLst/>
            </a:pPr>
            <a:r>
              <a:rPr kumimoji="0" lang="es-ES" sz="1800" i="0" u="none" strike="noStrike" kern="0" cap="none" spc="0" normalizeH="0" baseline="0" noProof="0" dirty="0" smtClean="0">
                <a:ln>
                  <a:noFill/>
                </a:ln>
                <a:solidFill>
                  <a:schemeClr val="tx1"/>
                </a:solidFill>
                <a:effectLst/>
                <a:uLnTx/>
                <a:uFillTx/>
                <a:latin typeface="+mj-lt"/>
                <a:ea typeface="+mj-ea"/>
                <a:cs typeface="+mj-cs"/>
              </a:rPr>
              <a:t>Publicas</a:t>
            </a:r>
          </a:p>
          <a:p>
            <a:pPr marL="285750" marR="0" indent="-285750" algn="l" defTabSz="914400" rtl="0" eaLnBrk="0" fontAlgn="base" latinLnBrk="0" hangingPunct="0">
              <a:lnSpc>
                <a:spcPct val="100000"/>
              </a:lnSpc>
              <a:spcBef>
                <a:spcPct val="0"/>
              </a:spcBef>
              <a:spcAft>
                <a:spcPts val="600"/>
              </a:spcAft>
              <a:buClrTx/>
              <a:buSzTx/>
              <a:buFont typeface="Wingdings" pitchFamily="2" charset="2"/>
              <a:buChar char="Ø"/>
              <a:tabLst/>
            </a:pPr>
            <a:r>
              <a:rPr lang="es-ES" sz="1800" u="none" kern="0" dirty="0" smtClean="0">
                <a:latin typeface="+mj-lt"/>
                <a:ea typeface="+mj-ea"/>
                <a:cs typeface="+mj-cs"/>
              </a:rPr>
              <a:t>Cooperativa</a:t>
            </a:r>
          </a:p>
          <a:p>
            <a:pPr marL="285750" marR="0" indent="-285750" algn="l" defTabSz="914400" rtl="0" eaLnBrk="0" fontAlgn="base" latinLnBrk="0" hangingPunct="0">
              <a:lnSpc>
                <a:spcPct val="100000"/>
              </a:lnSpc>
              <a:spcBef>
                <a:spcPct val="0"/>
              </a:spcBef>
              <a:spcAft>
                <a:spcPts val="600"/>
              </a:spcAft>
              <a:buClrTx/>
              <a:buSzTx/>
              <a:buFont typeface="Wingdings" pitchFamily="2" charset="2"/>
              <a:buChar char="Ø"/>
              <a:tabLst/>
            </a:pPr>
            <a:r>
              <a:rPr lang="es-ES" sz="1800" u="none" kern="0" dirty="0" smtClean="0">
                <a:latin typeface="+mj-lt"/>
                <a:ea typeface="+mj-ea"/>
                <a:cs typeface="+mj-cs"/>
              </a:rPr>
              <a:t>ONG</a:t>
            </a:r>
          </a:p>
          <a:p>
            <a:pPr marL="285750" marR="0" indent="-285750" algn="l" defTabSz="914400" rtl="0" eaLnBrk="0" fontAlgn="base" latinLnBrk="0" hangingPunct="0">
              <a:lnSpc>
                <a:spcPct val="100000"/>
              </a:lnSpc>
              <a:spcBef>
                <a:spcPct val="0"/>
              </a:spcBef>
              <a:spcAft>
                <a:spcPts val="600"/>
              </a:spcAft>
              <a:buClrTx/>
              <a:buSzTx/>
              <a:buFont typeface="Wingdings" pitchFamily="2" charset="2"/>
              <a:buChar char="Ø"/>
              <a:tabLst/>
            </a:pPr>
            <a:r>
              <a:rPr kumimoji="0" lang="es-ES" sz="1800" i="0" u="none" strike="noStrike" kern="0" cap="none" spc="0" normalizeH="0" baseline="0" noProof="0" dirty="0" smtClean="0">
                <a:ln>
                  <a:noFill/>
                </a:ln>
                <a:solidFill>
                  <a:schemeClr val="tx1"/>
                </a:solidFill>
                <a:effectLst/>
                <a:uLnTx/>
                <a:uFillTx/>
                <a:latin typeface="+mj-lt"/>
                <a:ea typeface="+mj-ea"/>
                <a:cs typeface="+mj-cs"/>
              </a:rPr>
              <a:t>Familiar</a:t>
            </a:r>
          </a:p>
        </p:txBody>
      </p:sp>
      <p:grpSp>
        <p:nvGrpSpPr>
          <p:cNvPr id="27" name="26 Grupo"/>
          <p:cNvGrpSpPr/>
          <p:nvPr/>
        </p:nvGrpSpPr>
        <p:grpSpPr>
          <a:xfrm>
            <a:off x="3876583" y="1345033"/>
            <a:ext cx="4970482" cy="3521026"/>
            <a:chOff x="4024864" y="3488846"/>
            <a:chExt cx="4970482" cy="3521026"/>
          </a:xfrm>
        </p:grpSpPr>
        <p:pic>
          <p:nvPicPr>
            <p:cNvPr id="29" name="Imagen 1"/>
            <p:cNvPicPr preferRelativeResize="0">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4024864" y="4013103"/>
              <a:ext cx="4970482" cy="2996769"/>
            </a:xfrm>
            <a:prstGeom prst="rect">
              <a:avLst/>
            </a:prstGeom>
            <a:noFill/>
            <a:ln>
              <a:noFill/>
            </a:ln>
            <a:extLst>
              <a:ext uri="{53640926-AAD7-44D8-BBD7-CCE9431645EC}">
                <a14:shadowObscured xmlns:a14="http://schemas.microsoft.com/office/drawing/2010/main"/>
              </a:ext>
            </a:extLst>
          </p:spPr>
        </p:pic>
        <p:sp>
          <p:nvSpPr>
            <p:cNvPr id="30" name="29 CuadroTexto"/>
            <p:cNvSpPr txBox="1"/>
            <p:nvPr/>
          </p:nvSpPr>
          <p:spPr bwMode="auto">
            <a:xfrm>
              <a:off x="4370950" y="3488846"/>
              <a:ext cx="1562928"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1600" b="1" u="none" kern="0" dirty="0" smtClean="0">
                  <a:latin typeface="+mj-lt"/>
                  <a:ea typeface="+mj-ea"/>
                  <a:cs typeface="+mj-cs"/>
                </a:rPr>
                <a:t>- Sector Público</a:t>
              </a:r>
              <a:endParaRPr kumimoji="0" lang="es-ES" sz="1600" b="1" i="0" u="none" strike="noStrike" kern="0" cap="none" spc="0" normalizeH="0" baseline="0" noProof="0" dirty="0" smtClean="0">
                <a:ln>
                  <a:noFill/>
                </a:ln>
                <a:solidFill>
                  <a:schemeClr val="tx1"/>
                </a:solidFill>
                <a:effectLst/>
                <a:uLnTx/>
                <a:uFillTx/>
                <a:latin typeface="+mj-lt"/>
                <a:ea typeface="+mj-ea"/>
                <a:cs typeface="+mj-cs"/>
              </a:endParaRPr>
            </a:p>
          </p:txBody>
        </p:sp>
      </p:grpSp>
      <p:sp>
        <p:nvSpPr>
          <p:cNvPr id="11" name="10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GENERALES</a:t>
            </a:r>
          </a:p>
        </p:txBody>
      </p:sp>
      <p:sp>
        <p:nvSpPr>
          <p:cNvPr id="14" name="13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1827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1000"/>
                                        <p:tgtEl>
                                          <p:spTgt spid="25"/>
                                        </p:tgtEl>
                                        <p:attrNameLst>
                                          <p:attrName>ppt_x</p:attrName>
                                        </p:attrNameLst>
                                      </p:cBhvr>
                                      <p:tavLst>
                                        <p:tav tm="0">
                                          <p:val>
                                            <p:strVal val="ppt_x"/>
                                          </p:val>
                                        </p:tav>
                                        <p:tav tm="100000">
                                          <p:val>
                                            <p:strVal val="1+ppt_w/2"/>
                                          </p:val>
                                        </p:tav>
                                      </p:tavLst>
                                    </p:anim>
                                    <p:anim calcmode="lin" valueType="num">
                                      <p:cBhvr additive="base">
                                        <p:cTn id="25" dur="1000"/>
                                        <p:tgtEl>
                                          <p:spTgt spid="25"/>
                                        </p:tgtEl>
                                        <p:attrNameLst>
                                          <p:attrName>ppt_y</p:attrName>
                                        </p:attrNameLst>
                                      </p:cBhvr>
                                      <p:tavLst>
                                        <p:tav tm="0">
                                          <p:val>
                                            <p:strVal val="ppt_y"/>
                                          </p:val>
                                        </p:tav>
                                        <p:tav tm="100000">
                                          <p:val>
                                            <p:strVal val="ppt_y"/>
                                          </p:val>
                                        </p:tav>
                                      </p:tavLst>
                                    </p:anim>
                                    <p:set>
                                      <p:cBhvr>
                                        <p:cTn id="26" dur="1" fill="hold">
                                          <p:stCondLst>
                                            <p:cond delay="999"/>
                                          </p:stCondLst>
                                        </p:cTn>
                                        <p:tgtEl>
                                          <p:spTgt spid="25"/>
                                        </p:tgtEl>
                                        <p:attrNameLst>
                                          <p:attrName>style.visibility</p:attrName>
                                        </p:attrNameLst>
                                      </p:cBhvr>
                                      <p:to>
                                        <p:strVal val="hidden"/>
                                      </p:to>
                                    </p:set>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1+#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3357" y="1166104"/>
            <a:ext cx="4502740" cy="512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bwMode="auto">
          <a:xfrm>
            <a:off x="5881347" y="3131668"/>
            <a:ext cx="508152" cy="215444"/>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i="0" u="none" strike="noStrike" kern="0" cap="none" spc="0" normalizeH="0" baseline="0" noProof="0" dirty="0" smtClean="0">
                <a:ln>
                  <a:noFill/>
                </a:ln>
                <a:solidFill>
                  <a:schemeClr val="tx1"/>
                </a:solidFill>
                <a:effectLst/>
                <a:uLnTx/>
                <a:uFillTx/>
                <a:latin typeface="+mj-lt"/>
                <a:ea typeface="+mj-ea"/>
                <a:cs typeface="+mj-cs"/>
              </a:rPr>
              <a:t>53,8%</a:t>
            </a:r>
          </a:p>
        </p:txBody>
      </p:sp>
      <p:sp>
        <p:nvSpPr>
          <p:cNvPr id="12" name="11 CuadroTexto"/>
          <p:cNvSpPr txBox="1"/>
          <p:nvPr/>
        </p:nvSpPr>
        <p:spPr bwMode="auto">
          <a:xfrm>
            <a:off x="5943131" y="5012254"/>
            <a:ext cx="508152" cy="215444"/>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i="0" u="none" strike="noStrike" kern="0" cap="none" spc="0" normalizeH="0" baseline="0" noProof="0" dirty="0" smtClean="0">
                <a:ln>
                  <a:noFill/>
                </a:ln>
                <a:solidFill>
                  <a:schemeClr val="tx1"/>
                </a:solidFill>
                <a:effectLst/>
                <a:uLnTx/>
                <a:uFillTx/>
                <a:latin typeface="+mj-lt"/>
                <a:ea typeface="+mj-ea"/>
                <a:cs typeface="+mj-cs"/>
              </a:rPr>
              <a:t>36,9%</a:t>
            </a:r>
          </a:p>
        </p:txBody>
      </p:sp>
      <p:sp>
        <p:nvSpPr>
          <p:cNvPr id="8" name="7 CuadroTexto"/>
          <p:cNvSpPr txBox="1"/>
          <p:nvPr/>
        </p:nvSpPr>
        <p:spPr bwMode="auto">
          <a:xfrm>
            <a:off x="2110155" y="487401"/>
            <a:ext cx="6906755"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CARACTERÍSTICAS GENERALES</a:t>
            </a:r>
          </a:p>
        </p:txBody>
      </p:sp>
      <p:sp>
        <p:nvSpPr>
          <p:cNvPr id="9" name="8 Elipse"/>
          <p:cNvSpPr/>
          <p:nvPr/>
        </p:nvSpPr>
        <p:spPr bwMode="auto">
          <a:xfrm>
            <a:off x="618978" y="6217920"/>
            <a:ext cx="2897945" cy="640080"/>
          </a:xfrm>
          <a:prstGeom prst="ellipse">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dirty="0">
              <a:ln>
                <a:noFill/>
              </a:ln>
              <a:solidFill>
                <a:schemeClr val="tx1"/>
              </a:solidFill>
              <a:effectLst/>
              <a:latin typeface="Arial" pitchFamily="101" charset="0"/>
            </a:endParaRPr>
          </a:p>
        </p:txBody>
      </p:sp>
      <p:sp>
        <p:nvSpPr>
          <p:cNvPr id="13" name="Rectángulo 3"/>
          <p:cNvSpPr/>
          <p:nvPr/>
        </p:nvSpPr>
        <p:spPr>
          <a:xfrm>
            <a:off x="265216" y="2973022"/>
            <a:ext cx="3147015"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Participación por Sector</a:t>
            </a:r>
            <a:endParaRPr lang="es-AR" sz="2000" b="1" u="none" dirty="0">
              <a:solidFill>
                <a:srgbClr val="C00000"/>
              </a:solidFill>
              <a:ea typeface="Times New Roman" pitchFamily="18" charset="0"/>
              <a:cs typeface="Times New Roman" pitchFamily="18" charset="0"/>
            </a:endParaRPr>
          </a:p>
        </p:txBody>
      </p:sp>
      <p:sp>
        <p:nvSpPr>
          <p:cNvPr id="10" name="9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16372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dministrador\Desktop\PPT Relevamiento\Imagenes PPT PROBIOMASA\fuente os-borcev.si.jpg"/>
          <p:cNvPicPr>
            <a:picLocks noChangeAspect="1" noChangeArrowheads="1"/>
          </p:cNvPicPr>
          <p:nvPr/>
        </p:nvPicPr>
        <p:blipFill>
          <a:blip r:embed="rId3" cstate="print"/>
          <a:srcRect/>
          <a:stretch>
            <a:fillRect/>
          </a:stretch>
        </p:blipFill>
        <p:spPr bwMode="auto">
          <a:xfrm>
            <a:off x="7248525" y="2192557"/>
            <a:ext cx="1895475" cy="2409825"/>
          </a:xfrm>
          <a:prstGeom prst="rect">
            <a:avLst/>
          </a:prstGeom>
          <a:noFill/>
        </p:spPr>
      </p:pic>
      <p:graphicFrame>
        <p:nvGraphicFramePr>
          <p:cNvPr id="3" name="Tabla 2"/>
          <p:cNvGraphicFramePr>
            <a:graphicFrameLocks noGrp="1"/>
          </p:cNvGraphicFramePr>
          <p:nvPr>
            <p:extLst>
              <p:ext uri="{D42A27DB-BD31-4B8C-83A1-F6EECF244321}">
                <p14:modId xmlns:p14="http://schemas.microsoft.com/office/powerpoint/2010/main" val="1222186917"/>
              </p:ext>
            </p:extLst>
          </p:nvPr>
        </p:nvGraphicFramePr>
        <p:xfrm>
          <a:off x="1132882" y="4658416"/>
          <a:ext cx="7358744" cy="2042221"/>
        </p:xfrm>
        <a:graphic>
          <a:graphicData uri="http://schemas.openxmlformats.org/drawingml/2006/table">
            <a:tbl>
              <a:tblPr firstRow="1" firstCol="1" bandRow="1">
                <a:tableStyleId>{5C22544A-7EE6-4342-B048-85BDC9FD1C3A}</a:tableStyleId>
              </a:tblPr>
              <a:tblGrid>
                <a:gridCol w="2336357"/>
                <a:gridCol w="1983341"/>
                <a:gridCol w="1461059"/>
                <a:gridCol w="1577987"/>
              </a:tblGrid>
              <a:tr h="616221">
                <a:tc>
                  <a:txBody>
                    <a:bodyPr/>
                    <a:lstStyle/>
                    <a:p>
                      <a:pPr>
                        <a:lnSpc>
                          <a:spcPct val="115000"/>
                        </a:lnSpc>
                        <a:spcAft>
                          <a:spcPts val="0"/>
                        </a:spcAft>
                      </a:pPr>
                      <a:r>
                        <a:rPr lang="es-ES" sz="1600" dirty="0">
                          <a:effectLst/>
                        </a:rPr>
                        <a:t>Tipo de organización</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lnSpc>
                          <a:spcPct val="115000"/>
                        </a:lnSpc>
                        <a:spcAft>
                          <a:spcPts val="0"/>
                        </a:spcAft>
                      </a:pPr>
                      <a:r>
                        <a:rPr lang="es-ES" sz="1600" dirty="0">
                          <a:effectLst/>
                        </a:rPr>
                        <a:t>Parque Industrial</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lnSpc>
                          <a:spcPct val="115000"/>
                        </a:lnSpc>
                        <a:spcAft>
                          <a:spcPts val="0"/>
                        </a:spcAft>
                      </a:pPr>
                      <a:r>
                        <a:rPr lang="es-ES" sz="1600" dirty="0">
                          <a:effectLst/>
                        </a:rPr>
                        <a:t>Zona Rural</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lnSpc>
                          <a:spcPct val="115000"/>
                        </a:lnSpc>
                        <a:spcAft>
                          <a:spcPts val="0"/>
                        </a:spcAft>
                      </a:pPr>
                      <a:r>
                        <a:rPr lang="es-ES" sz="1600" dirty="0">
                          <a:effectLst/>
                        </a:rPr>
                        <a:t>Zona Urbano</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r>
              <a:tr h="356500">
                <a:tc>
                  <a:txBody>
                    <a:bodyPr/>
                    <a:lstStyle/>
                    <a:p>
                      <a:pPr>
                        <a:lnSpc>
                          <a:spcPct val="115000"/>
                        </a:lnSpc>
                        <a:spcAft>
                          <a:spcPts val="0"/>
                        </a:spcAft>
                      </a:pPr>
                      <a:r>
                        <a:rPr lang="es-ES" sz="1600" dirty="0">
                          <a:effectLst/>
                        </a:rPr>
                        <a:t>ONG</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S" sz="1600" dirty="0">
                          <a:effectLst/>
                        </a:rPr>
                        <a:t>0,0%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50,0%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50,0%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56500">
                <a:tc>
                  <a:txBody>
                    <a:bodyPr/>
                    <a:lstStyle/>
                    <a:p>
                      <a:pPr>
                        <a:lnSpc>
                          <a:spcPct val="115000"/>
                        </a:lnSpc>
                        <a:spcAft>
                          <a:spcPts val="0"/>
                        </a:spcAft>
                      </a:pPr>
                      <a:r>
                        <a:rPr lang="es-ES" sz="1600" dirty="0">
                          <a:effectLst/>
                        </a:rPr>
                        <a:t>Particular</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S" sz="1600" dirty="0">
                          <a:effectLst/>
                        </a:rPr>
                        <a:t>0,0%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33,3%</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66,7%</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56500">
                <a:tc>
                  <a:txBody>
                    <a:bodyPr/>
                    <a:lstStyle/>
                    <a:p>
                      <a:pPr>
                        <a:lnSpc>
                          <a:spcPct val="115000"/>
                        </a:lnSpc>
                        <a:spcAft>
                          <a:spcPts val="0"/>
                        </a:spcAft>
                      </a:pPr>
                      <a:r>
                        <a:rPr lang="es-ES" sz="1600" dirty="0">
                          <a:effectLst/>
                        </a:rPr>
                        <a:t>Privada</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S" sz="1600" dirty="0">
                          <a:effectLst/>
                        </a:rPr>
                        <a:t>11,8%</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64,7%</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23,5%</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56500">
                <a:tc>
                  <a:txBody>
                    <a:bodyPr/>
                    <a:lstStyle/>
                    <a:p>
                      <a:pPr>
                        <a:lnSpc>
                          <a:spcPct val="115000"/>
                        </a:lnSpc>
                        <a:spcAft>
                          <a:spcPts val="0"/>
                        </a:spcAft>
                      </a:pPr>
                      <a:r>
                        <a:rPr lang="es-ES" sz="1600" dirty="0">
                          <a:effectLst/>
                        </a:rPr>
                        <a:t>Publica</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lumMod val="65000"/>
                      </a:schemeClr>
                    </a:solidFill>
                  </a:tcPr>
                </a:tc>
                <a:tc>
                  <a:txBody>
                    <a:bodyPr/>
                    <a:lstStyle/>
                    <a:p>
                      <a:pPr algn="ctr">
                        <a:lnSpc>
                          <a:spcPct val="115000"/>
                        </a:lnSpc>
                        <a:spcAft>
                          <a:spcPts val="0"/>
                        </a:spcAft>
                      </a:pPr>
                      <a:r>
                        <a:rPr lang="es-ES" sz="1600" dirty="0">
                          <a:effectLst/>
                        </a:rPr>
                        <a:t>0,0%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37,5%</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62,5%</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pic>
        <p:nvPicPr>
          <p:cNvPr id="5" name="Imagen 4"/>
          <p:cNvPicPr preferRelativeResize="0">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59748" y="1579311"/>
            <a:ext cx="5879856" cy="3006681"/>
          </a:xfrm>
          <a:prstGeom prst="rect">
            <a:avLst/>
          </a:prstGeom>
          <a:noFill/>
          <a:ln>
            <a:noFill/>
          </a:ln>
          <a:extLst>
            <a:ext uri="{53640926-AAD7-44D8-BBD7-CCE9431645EC}">
              <a14:shadowObscured xmlns:a14="http://schemas.microsoft.com/office/drawing/2010/main"/>
            </a:ext>
          </a:extLst>
        </p:spPr>
      </p:pic>
      <p:sp>
        <p:nvSpPr>
          <p:cNvPr id="6" name="Flecha izquierda 5"/>
          <p:cNvSpPr/>
          <p:nvPr/>
        </p:nvSpPr>
        <p:spPr bwMode="auto">
          <a:xfrm>
            <a:off x="6363843" y="1423503"/>
            <a:ext cx="740229" cy="566057"/>
          </a:xfrm>
          <a:prstGeom prst="leftArrow">
            <a:avLst/>
          </a:prstGeom>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dirty="0">
              <a:ln>
                <a:noFill/>
              </a:ln>
              <a:solidFill>
                <a:schemeClr val="tx1"/>
              </a:solidFill>
              <a:effectLst/>
              <a:latin typeface="Arial" pitchFamily="101" charset="0"/>
            </a:endParaRPr>
          </a:p>
        </p:txBody>
      </p:sp>
      <p:sp>
        <p:nvSpPr>
          <p:cNvPr id="7" name="CuadroTexto 6"/>
          <p:cNvSpPr txBox="1"/>
          <p:nvPr/>
        </p:nvSpPr>
        <p:spPr bwMode="auto">
          <a:xfrm>
            <a:off x="5933770" y="2052009"/>
            <a:ext cx="1631857" cy="492443"/>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tx1"/>
                </a:solidFill>
                <a:effectLst/>
                <a:uLnTx/>
                <a:uFillTx/>
                <a:latin typeface="+mj-lt"/>
                <a:ea typeface="+mj-ea"/>
                <a:cs typeface="+mj-cs"/>
              </a:rPr>
              <a:t>Total de Plantas </a:t>
            </a:r>
          </a:p>
          <a:p>
            <a:pPr marL="0" marR="0" indent="0" algn="ctr"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tx1"/>
                </a:solidFill>
                <a:effectLst/>
                <a:uLnTx/>
                <a:uFillTx/>
                <a:latin typeface="+mj-lt"/>
                <a:ea typeface="+mj-ea"/>
                <a:cs typeface="+mj-cs"/>
              </a:rPr>
              <a:t>Relevadas</a:t>
            </a:r>
          </a:p>
        </p:txBody>
      </p:sp>
      <p:sp>
        <p:nvSpPr>
          <p:cNvPr id="8" name="Rectángulo 3"/>
          <p:cNvSpPr/>
          <p:nvPr/>
        </p:nvSpPr>
        <p:spPr>
          <a:xfrm>
            <a:off x="224154" y="1133150"/>
            <a:ext cx="3246402"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Ubicación de las plantas </a:t>
            </a:r>
            <a:endParaRPr lang="es-AR" sz="2000" b="1" u="none" dirty="0">
              <a:solidFill>
                <a:srgbClr val="C00000"/>
              </a:solidFill>
              <a:ea typeface="Times New Roman" pitchFamily="18" charset="0"/>
              <a:cs typeface="Times New Roman" pitchFamily="18" charset="0"/>
            </a:endParaRPr>
          </a:p>
        </p:txBody>
      </p:sp>
      <p:sp>
        <p:nvSpPr>
          <p:cNvPr id="4" name="3 Rectángulo"/>
          <p:cNvSpPr/>
          <p:nvPr/>
        </p:nvSpPr>
        <p:spPr bwMode="auto">
          <a:xfrm>
            <a:off x="3612332" y="6011502"/>
            <a:ext cx="4716000" cy="288000"/>
          </a:xfrm>
          <a:prstGeom prst="rect">
            <a:avLst/>
          </a:prstGeom>
          <a:noFill/>
          <a:ln>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9" name="8 Rectángulo"/>
          <p:cNvSpPr/>
          <p:nvPr/>
        </p:nvSpPr>
        <p:spPr bwMode="auto">
          <a:xfrm>
            <a:off x="5439623" y="6344114"/>
            <a:ext cx="2888709" cy="288000"/>
          </a:xfrm>
          <a:prstGeom prst="rect">
            <a:avLst/>
          </a:prstGeom>
          <a:noFill/>
          <a:ln>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pitchFamily="101" charset="0"/>
            </a:endParaRPr>
          </a:p>
        </p:txBody>
      </p:sp>
      <p:sp>
        <p:nvSpPr>
          <p:cNvPr id="10" name="9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GENERALES</a:t>
            </a:r>
          </a:p>
        </p:txBody>
      </p:sp>
      <p:sp>
        <p:nvSpPr>
          <p:cNvPr id="11" name="10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2941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3"/>
          <p:cNvSpPr/>
          <p:nvPr/>
        </p:nvSpPr>
        <p:spPr>
          <a:xfrm>
            <a:off x="206198" y="1156026"/>
            <a:ext cx="7093609"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Para que se Construyeron las Plantas de BIODIGESTION</a:t>
            </a:r>
            <a:endParaRPr lang="es-AR" sz="2000" b="1" u="none" dirty="0">
              <a:solidFill>
                <a:srgbClr val="C00000"/>
              </a:solidFill>
              <a:ea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552763368"/>
              </p:ext>
            </p:extLst>
          </p:nvPr>
        </p:nvGraphicFramePr>
        <p:xfrm>
          <a:off x="339098" y="1819573"/>
          <a:ext cx="2125010" cy="3108960"/>
        </p:xfrm>
        <a:graphic>
          <a:graphicData uri="http://schemas.openxmlformats.org/drawingml/2006/table">
            <a:tbl>
              <a:tblPr>
                <a:tableStyleId>{E929F9F4-4A8F-4326-A1B4-22849713DDAB}</a:tableStyleId>
              </a:tblPr>
              <a:tblGrid>
                <a:gridCol w="2125010"/>
              </a:tblGrid>
              <a:tr h="504000">
                <a:tc>
                  <a:txBody>
                    <a:bodyPr/>
                    <a:lstStyle/>
                    <a:p>
                      <a:pPr algn="ctr" fontAlgn="b"/>
                      <a:r>
                        <a:rPr lang="es-ES" sz="1600" b="1" i="0" u="none" strike="noStrike" dirty="0" smtClean="0">
                          <a:solidFill>
                            <a:sysClr val="windowText" lastClr="000000"/>
                          </a:solidFill>
                          <a:effectLst/>
                          <a:latin typeface="+mj-lt"/>
                        </a:rPr>
                        <a:t>USOS</a:t>
                      </a:r>
                      <a:endParaRPr lang="es-ES" sz="1600" b="1" i="0" u="none" strike="noStrike" dirty="0">
                        <a:solidFill>
                          <a:sysClr val="windowText" lastClr="000000"/>
                        </a:solidFill>
                        <a:effectLst/>
                        <a:latin typeface="+mj-lt"/>
                      </a:endParaRPr>
                    </a:p>
                  </a:txBody>
                  <a:tcPr marL="137160" marR="137160" marT="137160" marB="137160" anchor="ctr">
                    <a:cell3D prstMaterial="dkEdge">
                      <a:bevel/>
                      <a:lightRig rig="flood" dir="t"/>
                    </a:cell3D>
                    <a:solidFill>
                      <a:schemeClr val="accent6"/>
                    </a:solidFill>
                  </a:tcPr>
                </a:tc>
              </a:tr>
              <a:tr h="504000">
                <a:tc>
                  <a:txBody>
                    <a:bodyPr/>
                    <a:lstStyle/>
                    <a:p>
                      <a:pPr algn="ctr" fontAlgn="b"/>
                      <a:r>
                        <a:rPr lang="es-ES" sz="1600" u="none" strike="noStrike" dirty="0" smtClean="0">
                          <a:solidFill>
                            <a:sysClr val="windowText" lastClr="000000"/>
                          </a:solidFill>
                          <a:effectLst/>
                        </a:rPr>
                        <a:t>-Tratamiento</a:t>
                      </a:r>
                      <a:endParaRPr lang="es-ES" sz="1600" b="0" i="0" u="none" strike="noStrike" dirty="0">
                        <a:solidFill>
                          <a:sysClr val="windowText" lastClr="000000"/>
                        </a:solidFill>
                        <a:effectLst/>
                        <a:latin typeface="+mj-lt"/>
                      </a:endParaRPr>
                    </a:p>
                  </a:txBody>
                  <a:tcPr marL="137160" marR="137160" marT="137160" marB="137160" anchor="ctr">
                    <a:cell3D prstMaterial="dkEdge">
                      <a:bevel/>
                      <a:lightRig rig="flood" dir="t"/>
                    </a:cell3D>
                    <a:solidFill>
                      <a:schemeClr val="accent6">
                        <a:lumMod val="20000"/>
                        <a:lumOff val="80000"/>
                      </a:schemeClr>
                    </a:solidFill>
                  </a:tcPr>
                </a:tc>
              </a:tr>
              <a:tr h="504000">
                <a:tc>
                  <a:txBody>
                    <a:bodyPr/>
                    <a:lstStyle/>
                    <a:p>
                      <a:pPr algn="ctr" fontAlgn="b"/>
                      <a:r>
                        <a:rPr lang="es-ES" sz="1600" u="none" strike="noStrike" dirty="0" smtClean="0">
                          <a:solidFill>
                            <a:sysClr val="windowText" lastClr="000000"/>
                          </a:solidFill>
                          <a:effectLst/>
                        </a:rPr>
                        <a:t>-Energético</a:t>
                      </a:r>
                      <a:endParaRPr lang="es-ES" sz="1600" b="0" i="0" u="none" strike="noStrike" dirty="0">
                        <a:solidFill>
                          <a:sysClr val="windowText" lastClr="000000"/>
                        </a:solidFill>
                        <a:effectLst/>
                        <a:latin typeface="+mj-lt"/>
                      </a:endParaRPr>
                    </a:p>
                  </a:txBody>
                  <a:tcPr marL="137160" marR="137160" marT="137160" marB="137160" anchor="b">
                    <a:cell3D prstMaterial="dkEdge">
                      <a:bevel/>
                      <a:lightRig rig="flood" dir="t"/>
                    </a:cell3D>
                    <a:solidFill>
                      <a:schemeClr val="accent6">
                        <a:lumMod val="20000"/>
                        <a:lumOff val="80000"/>
                      </a:schemeClr>
                    </a:solidFill>
                  </a:tcPr>
                </a:tc>
              </a:tr>
              <a:tr h="504000">
                <a:tc>
                  <a:txBody>
                    <a:bodyPr/>
                    <a:lstStyle/>
                    <a:p>
                      <a:pPr algn="ctr" fontAlgn="b"/>
                      <a:r>
                        <a:rPr lang="es-ES" sz="1600" b="0" i="0" u="none" strike="noStrike" dirty="0" smtClean="0">
                          <a:solidFill>
                            <a:sysClr val="windowText" lastClr="000000"/>
                          </a:solidFill>
                          <a:effectLst/>
                          <a:latin typeface="+mn-lt"/>
                        </a:rPr>
                        <a:t>-Nuevo</a:t>
                      </a:r>
                      <a:r>
                        <a:rPr lang="es-ES" sz="1600" b="0" i="0" u="none" strike="noStrike" baseline="0" dirty="0" smtClean="0">
                          <a:solidFill>
                            <a:sysClr val="windowText" lastClr="000000"/>
                          </a:solidFill>
                          <a:effectLst/>
                          <a:latin typeface="+mn-lt"/>
                        </a:rPr>
                        <a:t> negocio</a:t>
                      </a:r>
                      <a:endParaRPr lang="es-ES" sz="1600" b="0" i="0" u="none" strike="noStrike" dirty="0">
                        <a:solidFill>
                          <a:sysClr val="windowText" lastClr="000000"/>
                        </a:solidFill>
                        <a:effectLst/>
                        <a:latin typeface="+mj-lt"/>
                      </a:endParaRPr>
                    </a:p>
                  </a:txBody>
                  <a:tcPr marL="137160" marR="137160" marT="137160" marB="137160" anchor="b">
                    <a:cell3D prstMaterial="dkEdge">
                      <a:bevel/>
                      <a:lightRig rig="flood" dir="t"/>
                    </a:cell3D>
                    <a:solidFill>
                      <a:schemeClr val="accent6">
                        <a:lumMod val="20000"/>
                        <a:lumOff val="80000"/>
                      </a:schemeClr>
                    </a:solidFill>
                  </a:tcPr>
                </a:tc>
              </a:tr>
              <a:tr h="504000">
                <a:tc>
                  <a:txBody>
                    <a:bodyPr/>
                    <a:lstStyle/>
                    <a:p>
                      <a:pPr algn="ctr" fontAlgn="b"/>
                      <a:r>
                        <a:rPr lang="es-ES" sz="1600" b="0" i="0" u="none" strike="noStrike" dirty="0" smtClean="0">
                          <a:solidFill>
                            <a:sysClr val="windowText" lastClr="000000"/>
                          </a:solidFill>
                          <a:effectLst/>
                          <a:latin typeface="+mn-lt"/>
                        </a:rPr>
                        <a:t>-Educativo</a:t>
                      </a:r>
                      <a:endParaRPr lang="es-ES" sz="1600" b="0" i="0" u="none" strike="noStrike" dirty="0">
                        <a:solidFill>
                          <a:sysClr val="windowText" lastClr="000000"/>
                        </a:solidFill>
                        <a:effectLst/>
                        <a:latin typeface="+mj-lt"/>
                      </a:endParaRPr>
                    </a:p>
                  </a:txBody>
                  <a:tcPr marL="137160" marR="137160" marT="137160" marB="137160" anchor="b">
                    <a:cell3D prstMaterial="dkEdge">
                      <a:bevel/>
                      <a:lightRig rig="flood" dir="t"/>
                    </a:cell3D>
                    <a:solidFill>
                      <a:schemeClr val="accent6">
                        <a:lumMod val="20000"/>
                        <a:lumOff val="80000"/>
                      </a:schemeClr>
                    </a:solidFill>
                  </a:tcPr>
                </a:tc>
              </a:tr>
              <a:tr h="504000">
                <a:tc>
                  <a:txBody>
                    <a:bodyPr/>
                    <a:lstStyle/>
                    <a:p>
                      <a:pPr algn="ctr" fontAlgn="b"/>
                      <a:r>
                        <a:rPr lang="es-ES" sz="1600" b="0" i="0" u="none" strike="noStrike" dirty="0" smtClean="0">
                          <a:solidFill>
                            <a:sysClr val="windowText" lastClr="000000"/>
                          </a:solidFill>
                          <a:effectLst/>
                          <a:latin typeface="+mj-lt"/>
                        </a:rPr>
                        <a:t>-Otros</a:t>
                      </a:r>
                      <a:endParaRPr lang="es-ES" sz="1600" b="0" i="0" u="none" strike="noStrike" dirty="0">
                        <a:solidFill>
                          <a:sysClr val="windowText" lastClr="000000"/>
                        </a:solidFill>
                        <a:effectLst/>
                        <a:latin typeface="+mj-lt"/>
                      </a:endParaRPr>
                    </a:p>
                  </a:txBody>
                  <a:tcPr marL="137160" marR="137160" marT="137160" marB="137160" anchor="b">
                    <a:cell3D prstMaterial="dkEdge">
                      <a:bevel/>
                      <a:lightRig rig="flood" dir="t"/>
                    </a:cell3D>
                    <a:solidFill>
                      <a:schemeClr val="accent6">
                        <a:lumMod val="20000"/>
                        <a:lumOff val="80000"/>
                      </a:schemeClr>
                    </a:solidFill>
                  </a:tcPr>
                </a:tc>
              </a:tr>
            </a:tbl>
          </a:graphicData>
        </a:graphic>
      </p:graphicFrame>
      <p:pic>
        <p:nvPicPr>
          <p:cNvPr id="1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a:ext>
            </a:extLst>
          </a:blip>
          <a:srcRect/>
          <a:stretch/>
        </p:blipFill>
        <p:spPr bwMode="auto">
          <a:xfrm>
            <a:off x="3264798" y="2189285"/>
            <a:ext cx="5700721" cy="466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64797" y="2189285"/>
            <a:ext cx="5700721" cy="466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bwMode="auto">
          <a:xfrm>
            <a:off x="1029780" y="5768556"/>
            <a:ext cx="7560000" cy="3960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s-AR" sz="1600" b="1" u="none" kern="0" dirty="0" smtClean="0">
                <a:solidFill>
                  <a:srgbClr val="FF0000"/>
                </a:solidFill>
                <a:latin typeface="+mj-lt"/>
                <a:ea typeface="+mj-ea"/>
                <a:cs typeface="+mj-cs"/>
              </a:rPr>
              <a:t>Del sector privado solo el 6% de las instalaciones tiene fines energéticos</a:t>
            </a:r>
            <a:endParaRPr kumimoji="0" lang="es-AR" sz="16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8" name="7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GENERALES</a:t>
            </a:r>
          </a:p>
        </p:txBody>
      </p:sp>
      <p:sp>
        <p:nvSpPr>
          <p:cNvPr id="9" name="8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3848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1627131"/>
            <a:ext cx="8933936" cy="1031051"/>
          </a:xfrm>
          <a:prstGeom prst="rect">
            <a:avLst/>
          </a:prstGeom>
        </p:spPr>
        <p:txBody>
          <a:bodyPr wrap="square">
            <a:spAutoFit/>
          </a:bodyPr>
          <a:lstStyle/>
          <a:p>
            <a:r>
              <a:rPr lang="es-ES_tradnl" sz="2000" b="1" i="1" u="none" kern="0" dirty="0" smtClean="0">
                <a:solidFill>
                  <a:srgbClr val="08255A"/>
                </a:solidFill>
                <a:latin typeface="+mn-lt"/>
                <a:ea typeface="ＭＳ Ｐゴシック" pitchFamily="101" charset="-128"/>
                <a:cs typeface="ＭＳ Ｐゴシック" pitchFamily="101" charset="-128"/>
              </a:rPr>
              <a:t>        2009</a:t>
            </a:r>
            <a:r>
              <a:rPr lang="es-ES_tradnl" sz="2000" i="1" u="none" kern="0" dirty="0" smtClean="0">
                <a:solidFill>
                  <a:srgbClr val="08255A"/>
                </a:solidFill>
                <a:latin typeface="+mn-lt"/>
                <a:ea typeface="ＭＳ Ｐゴシック" pitchFamily="101" charset="-128"/>
                <a:cs typeface="ＭＳ Ｐゴシック" pitchFamily="101" charset="-128"/>
              </a:rPr>
              <a:t>: </a:t>
            </a:r>
            <a:r>
              <a:rPr lang="es-ES_tradnl" sz="2000" b="1" i="1" u="none" kern="0" dirty="0" smtClean="0">
                <a:solidFill>
                  <a:srgbClr val="08255A"/>
                </a:solidFill>
                <a:latin typeface="+mn-lt"/>
                <a:ea typeface="ＭＳ Ｐゴシック" pitchFamily="101" charset="-128"/>
                <a:cs typeface="ＭＳ Ｐゴシック" pitchFamily="101" charset="-128"/>
              </a:rPr>
              <a:t>Conformación Grupo BIOGÁS INTI</a:t>
            </a:r>
          </a:p>
          <a:p>
            <a:pPr>
              <a:spcBef>
                <a:spcPts val="600"/>
              </a:spcBef>
            </a:pPr>
            <a:r>
              <a:rPr lang="es-AR" sz="1800" i="1" u="none" kern="0" dirty="0" smtClean="0">
                <a:solidFill>
                  <a:srgbClr val="08255A"/>
                </a:solidFill>
                <a:latin typeface="+mn-lt"/>
                <a:ea typeface="ＭＳ Ｐゴシック" pitchFamily="101" charset="-128"/>
                <a:cs typeface="ＭＳ Ｐゴシック" pitchFamily="101" charset="-128"/>
              </a:rPr>
              <a:t>         ( Ambiente, Córdoba, Entre Ríos, Mendoza, Rafaela, San Luis, Programa RSU)		</a:t>
            </a:r>
          </a:p>
        </p:txBody>
      </p:sp>
      <p:sp>
        <p:nvSpPr>
          <p:cNvPr id="18" name="17 Rectángulo"/>
          <p:cNvSpPr/>
          <p:nvPr/>
        </p:nvSpPr>
        <p:spPr>
          <a:xfrm>
            <a:off x="243388" y="2521129"/>
            <a:ext cx="8900612" cy="1169551"/>
          </a:xfrm>
          <a:prstGeom prst="rect">
            <a:avLst/>
          </a:prstGeom>
        </p:spPr>
        <p:txBody>
          <a:bodyPr wrap="square">
            <a:spAutoFit/>
          </a:bodyPr>
          <a:lstStyle/>
          <a:p>
            <a:r>
              <a:rPr lang="es-ES_tradnl" sz="2000" b="1" i="1" u="none" kern="0" dirty="0" smtClean="0">
                <a:solidFill>
                  <a:srgbClr val="08255A"/>
                </a:solidFill>
                <a:latin typeface="+mn-lt"/>
                <a:ea typeface="ＭＳ Ｐゴシック" pitchFamily="101" charset="-128"/>
                <a:cs typeface="ＭＳ Ｐゴシック" pitchFamily="101" charset="-128"/>
              </a:rPr>
              <a:t>    Incorporaciones al Grupo BIOGÁS INTI</a:t>
            </a:r>
          </a:p>
          <a:p>
            <a:pPr>
              <a:spcBef>
                <a:spcPts val="600"/>
              </a:spcBef>
            </a:pPr>
            <a:r>
              <a:rPr lang="es-ES_tradnl" sz="2000" i="1" u="none" kern="0" dirty="0" smtClean="0">
                <a:solidFill>
                  <a:srgbClr val="08255A"/>
                </a:solidFill>
                <a:latin typeface="+mn-lt"/>
                <a:ea typeface="ＭＳ Ｐゴシック" pitchFamily="101" charset="-128"/>
                <a:cs typeface="ＭＳ Ｐゴシック" pitchFamily="101" charset="-128"/>
              </a:rPr>
              <a:t>    2012</a:t>
            </a:r>
            <a:r>
              <a:rPr lang="es-ES_tradnl" sz="1800" i="1" u="none" kern="0" dirty="0" smtClean="0">
                <a:solidFill>
                  <a:srgbClr val="08255A"/>
                </a:solidFill>
                <a:latin typeface="+mn-lt"/>
                <a:ea typeface="ＭＳ Ｐゴシック" pitchFamily="101" charset="-128"/>
                <a:cs typeface="ＭＳ Ｐゴシック" pitchFamily="101" charset="-128"/>
              </a:rPr>
              <a:t>: </a:t>
            </a:r>
            <a:r>
              <a:rPr lang="es-AR" sz="1800" i="1" u="none" kern="0" dirty="0" smtClean="0">
                <a:solidFill>
                  <a:srgbClr val="08255A"/>
                </a:solidFill>
                <a:latin typeface="+mn-lt"/>
                <a:ea typeface="ＭＳ Ｐゴシック" pitchFamily="101" charset="-128"/>
                <a:cs typeface="ＭＳ Ｐゴシック" pitchFamily="101" charset="-128"/>
              </a:rPr>
              <a:t>Tucumán	</a:t>
            </a:r>
            <a:r>
              <a:rPr lang="es-AR" sz="2000" i="1" u="none" kern="0" dirty="0" smtClean="0">
                <a:solidFill>
                  <a:srgbClr val="08255A"/>
                </a:solidFill>
                <a:latin typeface="+mn-lt"/>
                <a:ea typeface="ＭＳ Ｐゴシック" pitchFamily="101" charset="-128"/>
                <a:cs typeface="ＭＳ Ｐゴシック" pitchFamily="101" charset="-128"/>
              </a:rPr>
              <a:t>	</a:t>
            </a:r>
            <a:r>
              <a:rPr lang="es-ES_tradnl" sz="2000" i="1" u="none" kern="0" dirty="0" smtClean="0">
                <a:solidFill>
                  <a:srgbClr val="08255A"/>
                </a:solidFill>
                <a:latin typeface="+mn-lt"/>
                <a:ea typeface="ＭＳ Ｐゴシック" pitchFamily="101" charset="-128"/>
                <a:cs typeface="ＭＳ Ｐゴシック" pitchFamily="101" charset="-128"/>
              </a:rPr>
              <a:t>2013</a:t>
            </a:r>
            <a:r>
              <a:rPr lang="es-ES_tradnl" sz="1800" i="1" u="none" kern="0" dirty="0" smtClean="0">
                <a:solidFill>
                  <a:srgbClr val="08255A"/>
                </a:solidFill>
                <a:latin typeface="+mn-lt"/>
                <a:ea typeface="ＭＳ Ｐゴシック" pitchFamily="101" charset="-128"/>
                <a:cs typeface="ＭＳ Ｐゴシック" pitchFamily="101" charset="-128"/>
              </a:rPr>
              <a:t>: </a:t>
            </a:r>
            <a:r>
              <a:rPr lang="es-AR" sz="1800" i="1" u="none" kern="0" dirty="0" smtClean="0">
                <a:solidFill>
                  <a:srgbClr val="08255A"/>
                </a:solidFill>
                <a:latin typeface="+mn-lt"/>
                <a:ea typeface="ＭＳ Ｐゴシック" pitchFamily="101" charset="-128"/>
                <a:cs typeface="ＭＳ Ｐゴシック" pitchFamily="101" charset="-128"/>
              </a:rPr>
              <a:t>Jujuy, Santiago del Estero    </a:t>
            </a:r>
          </a:p>
          <a:p>
            <a:pPr>
              <a:spcBef>
                <a:spcPts val="600"/>
              </a:spcBef>
            </a:pPr>
            <a:r>
              <a:rPr lang="es-AR" sz="2000" i="1" u="none" kern="0" dirty="0" smtClean="0">
                <a:solidFill>
                  <a:srgbClr val="08255A"/>
                </a:solidFill>
                <a:latin typeface="+mn-lt"/>
                <a:ea typeface="ＭＳ Ｐゴシック" pitchFamily="101" charset="-128"/>
                <a:cs typeface="ＭＳ Ｐゴシック" pitchFamily="101" charset="-128"/>
              </a:rPr>
              <a:t>    2014</a:t>
            </a:r>
            <a:r>
              <a:rPr lang="es-AR" sz="1800" i="1" u="none" kern="0" dirty="0" smtClean="0">
                <a:solidFill>
                  <a:srgbClr val="08255A"/>
                </a:solidFill>
                <a:latin typeface="+mn-lt"/>
                <a:ea typeface="ＭＳ Ｐゴシック" pitchFamily="101" charset="-128"/>
                <a:cs typeface="ＭＳ Ｐゴシック" pitchFamily="101" charset="-128"/>
              </a:rPr>
              <a:t>: Salta</a:t>
            </a:r>
            <a:r>
              <a:rPr lang="es-AR" sz="2000" i="1" u="none" kern="0" dirty="0" smtClean="0">
                <a:solidFill>
                  <a:srgbClr val="08255A"/>
                </a:solidFill>
                <a:latin typeface="+mn-lt"/>
                <a:ea typeface="ＭＳ Ｐゴシック" pitchFamily="101" charset="-128"/>
                <a:cs typeface="ＭＳ Ｐゴシック" pitchFamily="101" charset="-128"/>
              </a:rPr>
              <a:t>		2015</a:t>
            </a:r>
            <a:r>
              <a:rPr lang="es-AR" sz="1800" i="1" u="none" kern="0" dirty="0" smtClean="0">
                <a:solidFill>
                  <a:srgbClr val="08255A"/>
                </a:solidFill>
                <a:latin typeface="+mn-lt"/>
                <a:ea typeface="ＭＳ Ｐゴシック" pitchFamily="101" charset="-128"/>
                <a:cs typeface="ＭＳ Ｐゴシック" pitchFamily="101" charset="-128"/>
              </a:rPr>
              <a:t>: La Pampa, Neuquén</a:t>
            </a:r>
          </a:p>
        </p:txBody>
      </p:sp>
      <p:sp>
        <p:nvSpPr>
          <p:cNvPr id="19" name="18 Rectángulo"/>
          <p:cNvSpPr/>
          <p:nvPr/>
        </p:nvSpPr>
        <p:spPr>
          <a:xfrm>
            <a:off x="202444" y="1145973"/>
            <a:ext cx="8941556" cy="400110"/>
          </a:xfrm>
          <a:prstGeom prst="rect">
            <a:avLst/>
          </a:prstGeom>
        </p:spPr>
        <p:txBody>
          <a:bodyPr wrap="square">
            <a:spAutoFit/>
          </a:bodyPr>
          <a:lstStyle/>
          <a:p>
            <a:pPr algn="ctr"/>
            <a:r>
              <a:rPr lang="es-ES_tradnl" sz="2000" b="1" i="1" u="none" kern="0" dirty="0" smtClean="0">
                <a:solidFill>
                  <a:srgbClr val="08255A"/>
                </a:solidFill>
                <a:latin typeface="+mn-lt"/>
                <a:ea typeface="ＭＳ Ｐゴシック" pitchFamily="101" charset="-128"/>
                <a:cs typeface="ＭＳ Ｐゴシック" pitchFamily="101" charset="-128"/>
              </a:rPr>
              <a:t>2008</a:t>
            </a:r>
            <a:r>
              <a:rPr lang="es-ES_tradnl" sz="2000" i="1" u="none" kern="0" dirty="0" smtClean="0">
                <a:solidFill>
                  <a:srgbClr val="08255A"/>
                </a:solidFill>
                <a:latin typeface="+mn-lt"/>
                <a:ea typeface="ＭＳ Ｐゴシック" pitchFamily="101" charset="-128"/>
                <a:cs typeface="ＭＳ Ｐゴシック" pitchFamily="101" charset="-128"/>
              </a:rPr>
              <a:t>: </a:t>
            </a:r>
            <a:r>
              <a:rPr lang="es-ES_tradnl" sz="2000" b="1" i="1" u="none" kern="0" dirty="0" smtClean="0">
                <a:solidFill>
                  <a:srgbClr val="08255A"/>
                </a:solidFill>
                <a:latin typeface="+mn-lt"/>
                <a:ea typeface="ＭＳ Ｐゴシック" pitchFamily="101" charset="-128"/>
                <a:cs typeface="ＭＳ Ｐゴシック" pitchFamily="101" charset="-128"/>
              </a:rPr>
              <a:t>Incorporación de un Experto en Biogás de CIM/GIZ Alemania</a:t>
            </a:r>
          </a:p>
        </p:txBody>
      </p:sp>
      <p:pic>
        <p:nvPicPr>
          <p:cNvPr id="20" name="19 Imagen" descr="P1030664.JPG"/>
          <p:cNvPicPr>
            <a:picLocks/>
          </p:cNvPicPr>
          <p:nvPr/>
        </p:nvPicPr>
        <p:blipFill>
          <a:blip r:embed="rId3" cstate="email">
            <a:extLst>
              <a:ext uri="{28A0092B-C50C-407E-A947-70E740481C1C}">
                <a14:useLocalDpi xmlns:a14="http://schemas.microsoft.com/office/drawing/2010/main"/>
              </a:ext>
            </a:extLst>
          </a:blip>
          <a:stretch>
            <a:fillRect/>
          </a:stretch>
        </p:blipFill>
        <p:spPr>
          <a:xfrm>
            <a:off x="6887656" y="5364215"/>
            <a:ext cx="2160000" cy="1422000"/>
          </a:xfrm>
          <a:prstGeom prst="rect">
            <a:avLst/>
          </a:prstGeom>
          <a:ln>
            <a:noFill/>
          </a:ln>
          <a:effectLst/>
        </p:spPr>
      </p:pic>
      <p:pic>
        <p:nvPicPr>
          <p:cNvPr id="21" name="Picture 4" descr="C:\Documents and Settings\Ale\Escritorio\ADCADIS\Ciclo de CAPACITACIONES\K1600_P1030191.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8747" y="5263978"/>
            <a:ext cx="2119687" cy="1528244"/>
          </a:xfrm>
          <a:prstGeom prst="rect">
            <a:avLst/>
          </a:prstGeom>
          <a:noFill/>
        </p:spPr>
      </p:pic>
      <p:pic>
        <p:nvPicPr>
          <p:cNvPr id="22" name="Picture 6" descr="D:\Mis documentos\Mis imágenes\INTI_2011\2011_04_27y28_PTM_Bs As\Copia de P1030517.JPG"/>
          <p:cNvPicPr>
            <a:picLocks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629341" y="5366496"/>
            <a:ext cx="2136533" cy="1422000"/>
          </a:xfrm>
          <a:prstGeom prst="rect">
            <a:avLst/>
          </a:prstGeom>
          <a:ln>
            <a:noFill/>
          </a:ln>
          <a:effectLst/>
        </p:spPr>
      </p:pic>
      <p:pic>
        <p:nvPicPr>
          <p:cNvPr id="23" name="Picture 1" descr="\\STGCONCEPCION\Ambiente\Fotos_1_Biogas\Biogas Argentina\Unidades Demostrativas INTI\Adcadis\2011_03_11 inauguracion\FERNADO RAFF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081" y="5363841"/>
            <a:ext cx="2149366" cy="1422000"/>
          </a:xfrm>
          <a:prstGeom prst="rect">
            <a:avLst/>
          </a:prstGeom>
          <a:noFill/>
        </p:spPr>
      </p:pic>
      <p:sp>
        <p:nvSpPr>
          <p:cNvPr id="11" name="10 CuadroTexto"/>
          <p:cNvSpPr txBox="1"/>
          <p:nvPr/>
        </p:nvSpPr>
        <p:spPr bwMode="auto">
          <a:xfrm>
            <a:off x="6462584" y="153769"/>
            <a:ext cx="2681416"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INTI y el BIOGÁS</a:t>
            </a:r>
          </a:p>
        </p:txBody>
      </p:sp>
      <p:pic>
        <p:nvPicPr>
          <p:cNvPr id="10" name="Picture 4" descr="C:\Users\Administrador\Desktop\Imagenes PPT PROBIOMASA\images.jpg"/>
          <p:cNvPicPr>
            <a:picLocks noChangeAspect="1" noChangeArrowheads="1"/>
          </p:cNvPicPr>
          <p:nvPr/>
        </p:nvPicPr>
        <p:blipFill>
          <a:blip r:embed="rId7" cstate="print"/>
          <a:srcRect/>
          <a:stretch>
            <a:fillRect/>
          </a:stretch>
        </p:blipFill>
        <p:spPr bwMode="auto">
          <a:xfrm>
            <a:off x="3015050" y="3734920"/>
            <a:ext cx="1643448" cy="1553771"/>
          </a:xfrm>
          <a:prstGeom prst="rect">
            <a:avLst/>
          </a:prstGeom>
          <a:noFill/>
        </p:spPr>
      </p:pic>
    </p:spTree>
    <p:extLst>
      <p:ext uri="{BB962C8B-B14F-4D97-AF65-F5344CB8AC3E}">
        <p14:creationId xmlns:p14="http://schemas.microsoft.com/office/powerpoint/2010/main" val="23359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1000"/>
                                        <p:tgtEl>
                                          <p:spTgt spid="19"/>
                                        </p:tgtEl>
                                      </p:cBhvr>
                                    </p:animEffect>
                                  </p:childTnLst>
                                </p:cTn>
                              </p:par>
                            </p:childTnLst>
                          </p:cTn>
                        </p:par>
                        <p:par>
                          <p:cTn id="8" fill="hold">
                            <p:stCondLst>
                              <p:cond delay="1000"/>
                            </p:stCondLst>
                            <p:childTnLst>
                              <p:par>
                                <p:cTn id="9" presetID="4" presetClass="entr" presetSubtype="32"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box(out)">
                                      <p:cBhvr>
                                        <p:cTn id="11" dur="1000"/>
                                        <p:tgtEl>
                                          <p:spTgt spid="15"/>
                                        </p:tgtEl>
                                      </p:cBhvr>
                                    </p:animEffect>
                                  </p:childTnLst>
                                </p:cTn>
                              </p:par>
                            </p:childTnLst>
                          </p:cTn>
                        </p:par>
                        <p:par>
                          <p:cTn id="12" fill="hold">
                            <p:stCondLst>
                              <p:cond delay="4000"/>
                            </p:stCondLst>
                            <p:childTnLst>
                              <p:par>
                                <p:cTn id="13" presetID="4" presetClass="entr" presetSubtype="32" fill="hold" grpId="0"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box(out)">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0343" y="2150075"/>
            <a:ext cx="4223657" cy="4599157"/>
          </a:xfrm>
          <a:prstGeom prst="rect">
            <a:avLst/>
          </a:prstGeom>
          <a:noFill/>
          <a:ln w="9525">
            <a:noFill/>
            <a:miter lim="800000"/>
            <a:headEnd/>
            <a:tailEnd/>
          </a:ln>
        </p:spPr>
      </p:pic>
      <p:sp>
        <p:nvSpPr>
          <p:cNvPr id="4" name="Rectángulo 3"/>
          <p:cNvSpPr/>
          <p:nvPr/>
        </p:nvSpPr>
        <p:spPr>
          <a:xfrm>
            <a:off x="0" y="1088920"/>
            <a:ext cx="5982728" cy="400110"/>
          </a:xfrm>
          <a:prstGeom prst="rect">
            <a:avLst/>
          </a:prstGeom>
        </p:spPr>
        <p:txBody>
          <a:bodyPr wrap="none">
            <a:spAutoFit/>
          </a:bodyPr>
          <a:lstStyle/>
          <a:p>
            <a:r>
              <a:rPr lang="es-AR" sz="2000" b="1" u="none" dirty="0" smtClean="0">
                <a:solidFill>
                  <a:srgbClr val="C00000"/>
                </a:solidFill>
                <a:ea typeface="Times New Roman" pitchFamily="18" charset="0"/>
                <a:cs typeface="Times New Roman" pitchFamily="18" charset="0"/>
              </a:rPr>
              <a:t>Por que se Genero una Planta de Biodigestión?</a:t>
            </a:r>
            <a:endParaRPr lang="es-AR" sz="2000" b="1" u="none" dirty="0">
              <a:solidFill>
                <a:srgbClr val="C00000"/>
              </a:solidFill>
              <a:ea typeface="Times New Roman" pitchFamily="18" charset="0"/>
              <a:cs typeface="Times New Roman" pitchFamily="18" charset="0"/>
            </a:endParaRPr>
          </a:p>
        </p:txBody>
      </p:sp>
      <p:sp>
        <p:nvSpPr>
          <p:cNvPr id="5" name="4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GENERALES</a:t>
            </a:r>
          </a:p>
        </p:txBody>
      </p:sp>
      <p:sp>
        <p:nvSpPr>
          <p:cNvPr id="6" name="Rectángulo 1"/>
          <p:cNvSpPr/>
          <p:nvPr/>
        </p:nvSpPr>
        <p:spPr>
          <a:xfrm>
            <a:off x="265385" y="1610370"/>
            <a:ext cx="3526970" cy="4351961"/>
          </a:xfrm>
          <a:prstGeom prst="rect">
            <a:avLst/>
          </a:prstGeom>
        </p:spPr>
        <p:txBody>
          <a:bodyPr wrap="square">
            <a:spAutoFit/>
          </a:bodyPr>
          <a:lstStyle/>
          <a:p>
            <a:r>
              <a:rPr lang="es-ES" sz="1600" b="1" u="none" dirty="0" smtClean="0">
                <a:latin typeface="+mj-lt"/>
                <a:ea typeface="Times New Roman" panose="02020603050405020304" pitchFamily="18" charset="0"/>
              </a:rPr>
              <a:t>Sector Público</a:t>
            </a:r>
          </a:p>
          <a:p>
            <a:endParaRPr lang="es-ES" sz="1600" b="1" u="none" dirty="0" smtClean="0">
              <a:latin typeface="+mj-lt"/>
              <a:ea typeface="Times New Roman" panose="02020603050405020304" pitchFamily="18" charset="0"/>
            </a:endParaRPr>
          </a:p>
          <a:p>
            <a:pPr>
              <a:lnSpc>
                <a:spcPct val="130000"/>
              </a:lnSpc>
            </a:pPr>
            <a:r>
              <a:rPr lang="es-ES" sz="1600" b="1" u="none" dirty="0" smtClean="0">
                <a:solidFill>
                  <a:srgbClr val="C00000"/>
                </a:solidFill>
                <a:latin typeface="+mj-lt"/>
                <a:ea typeface="Times New Roman" panose="02020603050405020304" pitchFamily="18" charset="0"/>
              </a:rPr>
              <a:t>54,2</a:t>
            </a:r>
            <a:r>
              <a:rPr lang="es-ES" sz="1600" b="1" u="none" dirty="0">
                <a:solidFill>
                  <a:srgbClr val="C00000"/>
                </a:solidFill>
                <a:latin typeface="+mj-lt"/>
                <a:ea typeface="Times New Roman" panose="02020603050405020304" pitchFamily="18" charset="0"/>
              </a:rPr>
              <a:t>% </a:t>
            </a:r>
            <a:r>
              <a:rPr lang="es-ES" sz="1600" u="none" dirty="0">
                <a:latin typeface="+mj-lt"/>
                <a:ea typeface="Times New Roman" panose="02020603050405020304" pitchFamily="18" charset="0"/>
              </a:rPr>
              <a:t>de </a:t>
            </a:r>
            <a:r>
              <a:rPr lang="es-ES" sz="1600" u="none" dirty="0" smtClean="0">
                <a:latin typeface="+mj-lt"/>
                <a:ea typeface="Times New Roman" panose="02020603050405020304" pitchFamily="18" charset="0"/>
              </a:rPr>
              <a:t>las plantas de biodigestión anaeróbica se </a:t>
            </a:r>
            <a:r>
              <a:rPr lang="es-ES" sz="1600" u="none" dirty="0">
                <a:latin typeface="+mj-lt"/>
                <a:ea typeface="Times New Roman" panose="02020603050405020304" pitchFamily="18" charset="0"/>
              </a:rPr>
              <a:t>construyeron </a:t>
            </a:r>
            <a:r>
              <a:rPr lang="es-ES" sz="1600" u="none" dirty="0" smtClean="0">
                <a:latin typeface="+mj-lt"/>
                <a:ea typeface="Times New Roman" panose="02020603050405020304" pitchFamily="18" charset="0"/>
              </a:rPr>
              <a:t>con el </a:t>
            </a:r>
            <a:r>
              <a:rPr lang="es-ES" sz="1600" b="1" u="none" dirty="0" smtClean="0">
                <a:latin typeface="+mj-lt"/>
                <a:ea typeface="Times New Roman" panose="02020603050405020304" pitchFamily="18" charset="0"/>
              </a:rPr>
              <a:t>objetivo</a:t>
            </a:r>
            <a:r>
              <a:rPr lang="es-ES" sz="1600" u="none" dirty="0" smtClean="0">
                <a:latin typeface="+mj-lt"/>
                <a:ea typeface="Times New Roman" panose="02020603050405020304" pitchFamily="18" charset="0"/>
              </a:rPr>
              <a:t> de </a:t>
            </a:r>
            <a:r>
              <a:rPr lang="es-ES" sz="1600" b="1" u="none" dirty="0" smtClean="0">
                <a:solidFill>
                  <a:srgbClr val="C00000"/>
                </a:solidFill>
                <a:latin typeface="+mj-lt"/>
                <a:ea typeface="Times New Roman" panose="02020603050405020304" pitchFamily="18" charset="0"/>
              </a:rPr>
              <a:t>TRATAMIENTO </a:t>
            </a:r>
            <a:r>
              <a:rPr lang="es-ES" sz="1600" u="none" dirty="0" smtClean="0">
                <a:latin typeface="+mj-lt"/>
                <a:ea typeface="Times New Roman" panose="02020603050405020304" pitchFamily="18" charset="0"/>
              </a:rPr>
              <a:t>(sistemas de tratamiento de efluentes cloacales y/o valorización de la FORSU)</a:t>
            </a:r>
          </a:p>
          <a:p>
            <a:pPr>
              <a:lnSpc>
                <a:spcPct val="130000"/>
              </a:lnSpc>
              <a:buFont typeface="Wingdings"/>
              <a:buChar char="à"/>
            </a:pPr>
            <a:r>
              <a:rPr lang="es-ES" sz="1600" b="1" u="none" dirty="0" smtClean="0">
                <a:latin typeface="+mj-lt"/>
                <a:ea typeface="Times New Roman" panose="02020603050405020304" pitchFamily="18" charset="0"/>
              </a:rPr>
              <a:t>Plantas a </a:t>
            </a:r>
            <a:r>
              <a:rPr lang="es-ES" sz="1600" b="1" u="none" dirty="0">
                <a:latin typeface="+mj-lt"/>
                <a:ea typeface="Times New Roman" panose="02020603050405020304" pitchFamily="18" charset="0"/>
              </a:rPr>
              <a:t>cargo de </a:t>
            </a:r>
            <a:r>
              <a:rPr lang="es-ES" sz="1600" b="1" u="none" dirty="0" smtClean="0">
                <a:latin typeface="+mj-lt"/>
                <a:ea typeface="Times New Roman" panose="02020603050405020304" pitchFamily="18" charset="0"/>
              </a:rPr>
              <a:t>municipios.</a:t>
            </a:r>
          </a:p>
          <a:p>
            <a:pPr>
              <a:lnSpc>
                <a:spcPct val="130000"/>
              </a:lnSpc>
              <a:buFont typeface="Wingdings"/>
              <a:buChar char="à"/>
            </a:pPr>
            <a:r>
              <a:rPr lang="es-ES" sz="1600" b="1" u="none" dirty="0" smtClean="0">
                <a:latin typeface="+mj-lt"/>
                <a:ea typeface="Times New Roman" panose="02020603050405020304" pitchFamily="18" charset="0"/>
              </a:rPr>
              <a:t>Inconvenientes</a:t>
            </a:r>
            <a:r>
              <a:rPr lang="es-ES" sz="1600" u="none" dirty="0" smtClean="0">
                <a:latin typeface="+mj-lt"/>
                <a:ea typeface="Times New Roman" panose="02020603050405020304" pitchFamily="18" charset="0"/>
              </a:rPr>
              <a:t> de las plantas</a:t>
            </a:r>
            <a:r>
              <a:rPr lang="es-ES" sz="1600" u="none" dirty="0" smtClean="0">
                <a:latin typeface="+mj-lt"/>
                <a:ea typeface="Times New Roman" panose="02020603050405020304" pitchFamily="18" charset="0"/>
                <a:sym typeface="Wingdings" pitchFamily="2" charset="2"/>
              </a:rPr>
              <a:t> en l</a:t>
            </a:r>
            <a:r>
              <a:rPr lang="es-ES" sz="1600" u="none" dirty="0" smtClean="0">
                <a:latin typeface="+mj-lt"/>
                <a:ea typeface="Times New Roman" panose="02020603050405020304" pitchFamily="18" charset="0"/>
              </a:rPr>
              <a:t>a </a:t>
            </a:r>
            <a:r>
              <a:rPr lang="es-ES" sz="1600" b="1" u="none" dirty="0">
                <a:latin typeface="+mj-lt"/>
                <a:ea typeface="Times New Roman" panose="02020603050405020304" pitchFamily="18" charset="0"/>
              </a:rPr>
              <a:t>gestión y </a:t>
            </a:r>
            <a:r>
              <a:rPr lang="es-ES" sz="1600" b="1" u="none" dirty="0" smtClean="0">
                <a:latin typeface="+mj-lt"/>
                <a:ea typeface="Times New Roman" panose="02020603050405020304" pitchFamily="18" charset="0"/>
              </a:rPr>
              <a:t>operación. </a:t>
            </a:r>
          </a:p>
          <a:p>
            <a:endParaRPr lang="es-ES" sz="1600" u="none" dirty="0" smtClean="0">
              <a:latin typeface="+mj-lt"/>
              <a:ea typeface="Times New Roman" panose="02020603050405020304" pitchFamily="18" charset="0"/>
            </a:endParaRPr>
          </a:p>
          <a:p>
            <a:pPr>
              <a:lnSpc>
                <a:spcPct val="130000"/>
              </a:lnSpc>
            </a:pPr>
            <a:r>
              <a:rPr lang="es-ES" sz="1600" b="1" u="none" dirty="0" smtClean="0">
                <a:solidFill>
                  <a:srgbClr val="0033CC"/>
                </a:solidFill>
                <a:latin typeface="+mj-lt"/>
                <a:ea typeface="Times New Roman" panose="02020603050405020304" pitchFamily="18" charset="0"/>
              </a:rPr>
              <a:t>33,3</a:t>
            </a:r>
            <a:r>
              <a:rPr lang="es-ES" sz="1600" b="1" u="none" dirty="0">
                <a:solidFill>
                  <a:srgbClr val="0033CC"/>
                </a:solidFill>
                <a:latin typeface="+mj-lt"/>
                <a:ea typeface="Times New Roman" panose="02020603050405020304" pitchFamily="18" charset="0"/>
              </a:rPr>
              <a:t>%</a:t>
            </a:r>
            <a:r>
              <a:rPr lang="es-ES" sz="1600" u="none" dirty="0">
                <a:latin typeface="+mj-lt"/>
                <a:ea typeface="Times New Roman" panose="02020603050405020304" pitchFamily="18" charset="0"/>
              </a:rPr>
              <a:t> </a:t>
            </a:r>
            <a:r>
              <a:rPr lang="es-ES" sz="1600" u="none" dirty="0" smtClean="0">
                <a:latin typeface="+mj-lt"/>
                <a:ea typeface="Times New Roman" panose="02020603050405020304" pitchFamily="18" charset="0"/>
              </a:rPr>
              <a:t>tiene </a:t>
            </a:r>
            <a:r>
              <a:rPr lang="es-ES" sz="1600" u="none" dirty="0">
                <a:latin typeface="+mj-lt"/>
                <a:ea typeface="Times New Roman" panose="02020603050405020304" pitchFamily="18" charset="0"/>
              </a:rPr>
              <a:t>fines </a:t>
            </a:r>
            <a:r>
              <a:rPr lang="es-ES" sz="1600" b="1" u="none" dirty="0" smtClean="0">
                <a:solidFill>
                  <a:srgbClr val="0033CC"/>
                </a:solidFill>
                <a:latin typeface="+mj-lt"/>
                <a:ea typeface="Times New Roman" panose="02020603050405020304" pitchFamily="18" charset="0"/>
              </a:rPr>
              <a:t>EDUCATIVOS Y/O DE INVESTIGACIÓN</a:t>
            </a:r>
            <a:endParaRPr lang="es-AR" sz="1600" b="1" u="none" dirty="0">
              <a:solidFill>
                <a:srgbClr val="0033CC"/>
              </a:solidFill>
              <a:latin typeface="+mj-lt"/>
              <a:ea typeface="Times New Roman" panose="02020603050405020304" pitchFamily="18" charset="0"/>
            </a:endParaRPr>
          </a:p>
        </p:txBody>
      </p:sp>
      <p:sp>
        <p:nvSpPr>
          <p:cNvPr id="7" name="6 CuadroTexto"/>
          <p:cNvSpPr txBox="1"/>
          <p:nvPr/>
        </p:nvSpPr>
        <p:spPr bwMode="auto">
          <a:xfrm>
            <a:off x="7006281" y="15376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4118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60353571"/>
              </p:ext>
            </p:extLst>
          </p:nvPr>
        </p:nvGraphicFramePr>
        <p:xfrm>
          <a:off x="272961" y="1922867"/>
          <a:ext cx="2606721" cy="2504928"/>
        </p:xfrm>
        <a:graphic>
          <a:graphicData uri="http://schemas.openxmlformats.org/drawingml/2006/table">
            <a:tbl>
              <a:tblPr firstRow="1" firstCol="1" bandRow="1">
                <a:tableStyleId>{B301B821-A1FF-4177-AEE7-76D212191A09}</a:tableStyleId>
              </a:tblPr>
              <a:tblGrid>
                <a:gridCol w="1341034"/>
                <a:gridCol w="1265687"/>
              </a:tblGrid>
              <a:tr h="324000">
                <a:tc>
                  <a:txBody>
                    <a:bodyPr/>
                    <a:lstStyle/>
                    <a:p>
                      <a:pPr algn="ctr">
                        <a:lnSpc>
                          <a:spcPct val="115000"/>
                        </a:lnSpc>
                        <a:spcAft>
                          <a:spcPts val="0"/>
                        </a:spcAft>
                      </a:pPr>
                      <a:r>
                        <a:rPr lang="es-ES" sz="1450" dirty="0">
                          <a:effectLst/>
                        </a:rPr>
                        <a:t>Tipo de Reactor</a:t>
                      </a:r>
                      <a:endParaRPr lang="es-AR" sz="14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50" dirty="0">
                          <a:effectLst/>
                        </a:rPr>
                        <a:t>Participación (%)</a:t>
                      </a:r>
                      <a:endParaRPr lang="es-AR" sz="14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585034">
                <a:tc>
                  <a:txBody>
                    <a:bodyPr/>
                    <a:lstStyle/>
                    <a:p>
                      <a:pPr algn="ctr">
                        <a:lnSpc>
                          <a:spcPct val="115000"/>
                        </a:lnSpc>
                        <a:spcAft>
                          <a:spcPts val="0"/>
                        </a:spcAft>
                      </a:pPr>
                      <a:r>
                        <a:rPr lang="es-ES" sz="1500" dirty="0">
                          <a:effectLst/>
                        </a:rPr>
                        <a:t>Mezcla completa</a:t>
                      </a:r>
                      <a:endParaRPr lang="es-AR"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500" dirty="0">
                          <a:effectLst/>
                        </a:rPr>
                        <a:t>46,0</a:t>
                      </a:r>
                      <a:endParaRPr lang="es-A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600502">
                <a:tc>
                  <a:txBody>
                    <a:bodyPr/>
                    <a:lstStyle/>
                    <a:p>
                      <a:pPr algn="ctr">
                        <a:lnSpc>
                          <a:spcPct val="115000"/>
                        </a:lnSpc>
                        <a:spcAft>
                          <a:spcPts val="0"/>
                        </a:spcAft>
                      </a:pPr>
                      <a:r>
                        <a:rPr lang="es-ES" sz="1500" dirty="0">
                          <a:effectLst/>
                        </a:rPr>
                        <a:t>Laguna cubierta</a:t>
                      </a:r>
                      <a:endParaRPr lang="es-AR"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500" dirty="0">
                          <a:effectLst/>
                        </a:rPr>
                        <a:t>19,0</a:t>
                      </a:r>
                      <a:endParaRPr lang="es-A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89549">
                <a:tc>
                  <a:txBody>
                    <a:bodyPr/>
                    <a:lstStyle/>
                    <a:p>
                      <a:pPr algn="ctr">
                        <a:lnSpc>
                          <a:spcPct val="115000"/>
                        </a:lnSpc>
                        <a:spcAft>
                          <a:spcPts val="0"/>
                        </a:spcAft>
                      </a:pPr>
                      <a:r>
                        <a:rPr lang="es-ES" sz="1500" dirty="0" smtClean="0">
                          <a:effectLst/>
                        </a:rPr>
                        <a:t>UASB</a:t>
                      </a:r>
                      <a:endParaRPr lang="es-AR"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500" dirty="0">
                          <a:effectLst/>
                        </a:rPr>
                        <a:t>15,9</a:t>
                      </a:r>
                      <a:endParaRPr lang="es-A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21589">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ES" sz="1500" dirty="0" smtClean="0">
                          <a:effectLst/>
                        </a:rPr>
                        <a:t>Otros</a:t>
                      </a:r>
                      <a:endParaRPr lang="es-AR"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500" dirty="0" smtClean="0">
                          <a:effectLst/>
                        </a:rPr>
                        <a:t>19,1</a:t>
                      </a:r>
                      <a:endParaRPr lang="es-A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11513" y="3157537"/>
            <a:ext cx="5932487"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CONSTRUCTIVAS</a:t>
            </a:r>
          </a:p>
        </p:txBody>
      </p:sp>
      <p:sp>
        <p:nvSpPr>
          <p:cNvPr id="7" name="Rectángulo 3"/>
          <p:cNvSpPr/>
          <p:nvPr/>
        </p:nvSpPr>
        <p:spPr>
          <a:xfrm>
            <a:off x="162233" y="1221807"/>
            <a:ext cx="4120423"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Tipos de Tecnologías Utilizadas </a:t>
            </a:r>
            <a:endParaRPr lang="es-AR" sz="2000" b="1" u="none" dirty="0">
              <a:solidFill>
                <a:srgbClr val="C00000"/>
              </a:solidFill>
              <a:ea typeface="Times New Roman" pitchFamily="18" charset="0"/>
              <a:cs typeface="Times New Roman" pitchFamily="18" charset="0"/>
            </a:endParaRPr>
          </a:p>
        </p:txBody>
      </p:sp>
      <p:sp>
        <p:nvSpPr>
          <p:cNvPr id="8" name="7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419993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3"/>
          <p:cNvSpPr/>
          <p:nvPr/>
        </p:nvSpPr>
        <p:spPr>
          <a:xfrm>
            <a:off x="206198" y="1156026"/>
            <a:ext cx="1436612"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Materiales</a:t>
            </a:r>
            <a:endParaRPr lang="es-AR" sz="2000" b="1" u="none" dirty="0">
              <a:solidFill>
                <a:srgbClr val="C00000"/>
              </a:solidFill>
              <a:ea typeface="Times New Roman" pitchFamily="18" charset="0"/>
              <a:cs typeface="Times New Roman" pitchFamily="18" charset="0"/>
            </a:endParaRPr>
          </a:p>
        </p:txBody>
      </p:sp>
      <p:sp>
        <p:nvSpPr>
          <p:cNvPr id="8" name="7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CONSTRUCTIVAS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536" y="1860646"/>
            <a:ext cx="8555897" cy="360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170015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 Grupo"/>
          <p:cNvGrpSpPr/>
          <p:nvPr/>
        </p:nvGrpSpPr>
        <p:grpSpPr>
          <a:xfrm>
            <a:off x="1244143" y="1791071"/>
            <a:ext cx="6151878" cy="4809179"/>
            <a:chOff x="172055" y="1791071"/>
            <a:chExt cx="6151878" cy="4809179"/>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72055" y="2127564"/>
              <a:ext cx="2064190" cy="447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79791" y="1791071"/>
              <a:ext cx="1394234" cy="48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bwMode="auto">
            <a:xfrm>
              <a:off x="2150023" y="4760880"/>
              <a:ext cx="1516370" cy="1538883"/>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s-ES" sz="1600" i="0" u="none" strike="noStrike" kern="0" cap="none" spc="0" normalizeH="0" baseline="0" noProof="0" dirty="0" smtClean="0">
                  <a:ln>
                    <a:noFill/>
                  </a:ln>
                  <a:solidFill>
                    <a:schemeClr val="tx1"/>
                  </a:solidFill>
                  <a:effectLst/>
                  <a:uLnTx/>
                  <a:uFillTx/>
                  <a:latin typeface="+mj-lt"/>
                  <a:ea typeface="+mj-ea"/>
                  <a:cs typeface="+mj-cs"/>
                </a:rPr>
                <a:t>Polietileno</a:t>
              </a:r>
            </a:p>
            <a:p>
              <a:pPr marL="0" marR="0" indent="0" algn="l" defTabSz="914400" rtl="0" eaLnBrk="0" fontAlgn="base" latinLnBrk="0" hangingPunct="0">
                <a:lnSpc>
                  <a:spcPct val="100000"/>
                </a:lnSpc>
                <a:spcBef>
                  <a:spcPct val="0"/>
                </a:spcBef>
                <a:spcAft>
                  <a:spcPts val="600"/>
                </a:spcAft>
                <a:buClrTx/>
                <a:buSzTx/>
                <a:buFontTx/>
                <a:buNone/>
                <a:tabLst/>
              </a:pPr>
              <a:r>
                <a:rPr lang="es-ES" sz="1600" u="none" kern="0" dirty="0" smtClean="0">
                  <a:latin typeface="+mj-lt"/>
                  <a:ea typeface="+mj-ea"/>
                  <a:cs typeface="+mj-cs"/>
                </a:rPr>
                <a:t>Polietileno AD</a:t>
              </a:r>
            </a:p>
            <a:p>
              <a:pPr marL="0" marR="0" indent="0" algn="l" defTabSz="914400" rtl="0" eaLnBrk="0" fontAlgn="base" latinLnBrk="0" hangingPunct="0">
                <a:lnSpc>
                  <a:spcPct val="100000"/>
                </a:lnSpc>
                <a:spcBef>
                  <a:spcPct val="0"/>
                </a:spcBef>
                <a:spcAft>
                  <a:spcPts val="600"/>
                </a:spcAft>
                <a:buClrTx/>
                <a:buSzTx/>
                <a:buFontTx/>
                <a:buNone/>
                <a:tabLst/>
              </a:pPr>
              <a:r>
                <a:rPr lang="es-ES" sz="1600" u="none" kern="0" dirty="0" smtClean="0">
                  <a:latin typeface="+mj-lt"/>
                  <a:ea typeface="+mj-ea"/>
                  <a:cs typeface="+mj-cs"/>
                </a:rPr>
                <a:t>PVC.</a:t>
              </a:r>
            </a:p>
            <a:p>
              <a:pPr marL="0" marR="0" indent="0" algn="l" defTabSz="914400" rtl="0" eaLnBrk="0" fontAlgn="base" latinLnBrk="0" hangingPunct="0">
                <a:lnSpc>
                  <a:spcPct val="100000"/>
                </a:lnSpc>
                <a:spcBef>
                  <a:spcPct val="0"/>
                </a:spcBef>
                <a:spcAft>
                  <a:spcPts val="600"/>
                </a:spcAft>
                <a:buClrTx/>
                <a:buSzTx/>
                <a:buFontTx/>
                <a:buNone/>
                <a:tabLst/>
              </a:pPr>
              <a:r>
                <a:rPr kumimoji="0" lang="es-ES" sz="1600" i="0" u="none" strike="noStrike" kern="0" cap="none" spc="0" normalizeH="0" baseline="0" noProof="0" dirty="0" smtClean="0">
                  <a:ln>
                    <a:noFill/>
                  </a:ln>
                  <a:solidFill>
                    <a:schemeClr val="tx1"/>
                  </a:solidFill>
                  <a:effectLst/>
                  <a:uLnTx/>
                  <a:uFillTx/>
                  <a:latin typeface="+mj-lt"/>
                  <a:ea typeface="+mj-ea"/>
                  <a:cs typeface="+mj-cs"/>
                </a:rPr>
                <a:t>Geo membranas</a:t>
              </a:r>
            </a:p>
            <a:p>
              <a:pPr marL="0" marR="0" indent="0" algn="l" defTabSz="914400" rtl="0" eaLnBrk="0" fontAlgn="base" latinLnBrk="0" hangingPunct="0">
                <a:lnSpc>
                  <a:spcPct val="100000"/>
                </a:lnSpc>
                <a:spcBef>
                  <a:spcPct val="0"/>
                </a:spcBef>
                <a:spcAft>
                  <a:spcPts val="600"/>
                </a:spcAft>
                <a:buClrTx/>
                <a:buSzTx/>
                <a:buFontTx/>
                <a:buNone/>
                <a:tabLst/>
              </a:pPr>
              <a:r>
                <a:rPr lang="es-ES" sz="1600" u="none" kern="0" dirty="0" smtClean="0">
                  <a:latin typeface="+mj-lt"/>
                  <a:ea typeface="+mj-ea"/>
                  <a:cs typeface="+mj-cs"/>
                </a:rPr>
                <a:t>Varios µ</a:t>
              </a:r>
              <a:endParaRPr kumimoji="0" lang="es-ES" sz="16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5" name="14 CuadroTexto"/>
            <p:cNvSpPr txBox="1"/>
            <p:nvPr/>
          </p:nvSpPr>
          <p:spPr bwMode="auto">
            <a:xfrm>
              <a:off x="5273252" y="5605116"/>
              <a:ext cx="1050681" cy="738664"/>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kern="0" cap="none" spc="0" normalizeH="0" baseline="0" noProof="0" dirty="0" err="1" smtClean="0">
                  <a:ln>
                    <a:noFill/>
                  </a:ln>
                  <a:solidFill>
                    <a:schemeClr val="tx1"/>
                  </a:solidFill>
                  <a:effectLst/>
                  <a:uLnTx/>
                  <a:uFillTx/>
                  <a:latin typeface="+mj-lt"/>
                  <a:ea typeface="+mj-ea"/>
                  <a:cs typeface="+mj-cs"/>
                </a:rPr>
                <a:t>Inoxi</a:t>
              </a:r>
              <a:r>
                <a:rPr kumimoji="0" lang="es-ES" sz="1600" i="0" u="none" strike="noStrike" kern="0" cap="none" spc="0" normalizeH="0" baseline="0" noProof="0" dirty="0" smtClean="0">
                  <a:ln>
                    <a:noFill/>
                  </a:ln>
                  <a:solidFill>
                    <a:schemeClr val="tx1"/>
                  </a:solidFill>
                  <a:effectLst/>
                  <a:uLnTx/>
                  <a:uFillTx/>
                  <a:latin typeface="+mj-lt"/>
                  <a:ea typeface="+mj-ea"/>
                  <a:cs typeface="+mj-cs"/>
                </a:rPr>
                <a:t>.</a:t>
              </a:r>
              <a:r>
                <a:rPr kumimoji="0" lang="es-ES" sz="1600" i="0" u="none" strike="noStrike" kern="0" cap="none" spc="0" normalizeH="0" noProof="0" dirty="0" smtClean="0">
                  <a:ln>
                    <a:noFill/>
                  </a:ln>
                  <a:solidFill>
                    <a:schemeClr val="tx1"/>
                  </a:solidFill>
                  <a:effectLst/>
                  <a:uLnTx/>
                  <a:uFillTx/>
                  <a:latin typeface="+mj-lt"/>
                  <a:ea typeface="+mj-ea"/>
                  <a:cs typeface="+mj-cs"/>
                </a:rPr>
                <a:t> 304</a:t>
              </a:r>
            </a:p>
            <a:p>
              <a:pPr marL="0" marR="0" indent="0" algn="l" defTabSz="914400" rtl="0" eaLnBrk="0" fontAlgn="base" latinLnBrk="0" hangingPunct="0">
                <a:lnSpc>
                  <a:spcPct val="100000"/>
                </a:lnSpc>
                <a:spcBef>
                  <a:spcPct val="0"/>
                </a:spcBef>
                <a:spcAft>
                  <a:spcPct val="0"/>
                </a:spcAft>
                <a:buClrTx/>
                <a:buSzTx/>
                <a:buFontTx/>
                <a:buNone/>
                <a:tabLst/>
              </a:pPr>
              <a:r>
                <a:rPr lang="es-ES" sz="1600" u="none" kern="0" baseline="0" dirty="0" smtClean="0">
                  <a:latin typeface="+mj-lt"/>
                  <a:ea typeface="+mj-ea"/>
                  <a:cs typeface="+mj-cs"/>
                </a:rPr>
                <a:t>Inoxi.316</a:t>
              </a:r>
            </a:p>
            <a:p>
              <a:pPr marL="0" marR="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kern="0" cap="none" spc="0" normalizeH="0" noProof="0" dirty="0" smtClean="0">
                  <a:ln>
                    <a:noFill/>
                  </a:ln>
                  <a:solidFill>
                    <a:schemeClr val="tx1"/>
                  </a:solidFill>
                  <a:effectLst/>
                  <a:uLnTx/>
                  <a:uFillTx/>
                  <a:latin typeface="+mj-lt"/>
                  <a:ea typeface="+mj-ea"/>
                  <a:cs typeface="+mj-cs"/>
                </a:rPr>
                <a:t>Acero</a:t>
              </a:r>
              <a:endParaRPr kumimoji="0" lang="es-ES" sz="1600" i="0" u="none" strike="noStrike" kern="0" cap="none" spc="0" normalizeH="0" baseline="0" noProof="0" dirty="0" smtClean="0">
                <a:ln>
                  <a:noFill/>
                </a:ln>
                <a:solidFill>
                  <a:schemeClr val="tx1"/>
                </a:solidFill>
                <a:effectLst/>
                <a:uLnTx/>
                <a:uFillTx/>
                <a:latin typeface="+mj-lt"/>
                <a:ea typeface="+mj-ea"/>
                <a:cs typeface="+mj-cs"/>
              </a:endParaRPr>
            </a:p>
          </p:txBody>
        </p:sp>
        <p:sp>
          <p:nvSpPr>
            <p:cNvPr id="8" name="7 CuadroTexto"/>
            <p:cNvSpPr txBox="1"/>
            <p:nvPr/>
          </p:nvSpPr>
          <p:spPr bwMode="auto">
            <a:xfrm>
              <a:off x="5174025" y="3921333"/>
              <a:ext cx="1093248" cy="738664"/>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kern="0" cap="none" spc="0" normalizeH="0" baseline="0" noProof="0" dirty="0" smtClean="0">
                  <a:ln>
                    <a:noFill/>
                  </a:ln>
                  <a:effectLst/>
                  <a:uLnTx/>
                  <a:uFillTx/>
                  <a:latin typeface="+mj-lt"/>
                  <a:ea typeface="+mj-ea"/>
                  <a:cs typeface="+mj-cs"/>
                </a:rPr>
                <a:t>Variados </a:t>
              </a:r>
            </a:p>
            <a:p>
              <a:pPr marL="0" marR="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kern="0" cap="none" spc="0" normalizeH="0" baseline="0" noProof="0" dirty="0" smtClean="0">
                  <a:ln>
                    <a:noFill/>
                  </a:ln>
                  <a:effectLst/>
                  <a:uLnTx/>
                  <a:uFillTx/>
                  <a:latin typeface="+mj-lt"/>
                  <a:ea typeface="+mj-ea"/>
                  <a:cs typeface="+mj-cs"/>
                </a:rPr>
                <a:t>Sin </a:t>
              </a:r>
              <a:r>
                <a:rPr kumimoji="0" lang="es-ES" sz="1600" i="0" u="none" strike="noStrike" kern="0" cap="none" spc="0" normalizeH="0" baseline="0" noProof="0" dirty="0" err="1" smtClean="0">
                  <a:ln>
                    <a:noFill/>
                  </a:ln>
                  <a:effectLst/>
                  <a:uLnTx/>
                  <a:uFillTx/>
                  <a:latin typeface="+mj-lt"/>
                  <a:ea typeface="+mj-ea"/>
                  <a:cs typeface="+mj-cs"/>
                </a:rPr>
                <a:t>espec</a:t>
              </a:r>
              <a:r>
                <a:rPr kumimoji="0" lang="es-ES" sz="1600" i="0" u="none" strike="noStrike" kern="0" cap="none" spc="0" normalizeH="0" baseline="0" noProof="0" dirty="0" smtClean="0">
                  <a:ln>
                    <a:noFill/>
                  </a:ln>
                  <a:effectLst/>
                  <a:uLnTx/>
                  <a:uFillTx/>
                  <a:latin typeface="+mj-lt"/>
                  <a:ea typeface="+mj-ea"/>
                  <a:cs typeface="+mj-cs"/>
                </a:rPr>
                <a:t>.</a:t>
              </a:r>
            </a:p>
            <a:p>
              <a:pPr marL="0" marR="0" indent="0" algn="l" defTabSz="914400" rtl="0" eaLnBrk="0" fontAlgn="base" latinLnBrk="0" hangingPunct="0">
                <a:lnSpc>
                  <a:spcPct val="100000"/>
                </a:lnSpc>
                <a:spcBef>
                  <a:spcPct val="0"/>
                </a:spcBef>
                <a:spcAft>
                  <a:spcPct val="0"/>
                </a:spcAft>
                <a:buClrTx/>
                <a:buSzTx/>
                <a:buFontTx/>
                <a:buNone/>
                <a:tabLst/>
              </a:pPr>
              <a:r>
                <a:rPr lang="es-ES" sz="1600" u="none" kern="0" dirty="0" smtClean="0">
                  <a:latin typeface="+mj-lt"/>
                  <a:ea typeface="+mj-ea"/>
                  <a:cs typeface="+mj-cs"/>
                </a:rPr>
                <a:t>Para biogás</a:t>
              </a:r>
              <a:endParaRPr kumimoji="0" lang="es-ES" sz="1600" i="0" u="none" strike="noStrike" kern="0" cap="none" spc="0" normalizeH="0" baseline="0" noProof="0" dirty="0" smtClean="0">
                <a:ln>
                  <a:noFill/>
                </a:ln>
                <a:effectLst/>
                <a:uLnTx/>
                <a:uFillTx/>
                <a:latin typeface="+mj-lt"/>
                <a:ea typeface="+mj-ea"/>
                <a:cs typeface="+mj-cs"/>
              </a:endParaRPr>
            </a:p>
          </p:txBody>
        </p:sp>
      </p:grpSp>
      <p:sp>
        <p:nvSpPr>
          <p:cNvPr id="17" name="Rectángulo 4"/>
          <p:cNvSpPr/>
          <p:nvPr/>
        </p:nvSpPr>
        <p:spPr>
          <a:xfrm>
            <a:off x="580571" y="2052097"/>
            <a:ext cx="7872670" cy="90000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pAutoFit/>
          </a:bodyPr>
          <a:lstStyle/>
          <a:p>
            <a:pPr algn="ctr">
              <a:lnSpc>
                <a:spcPct val="150000"/>
              </a:lnSpc>
              <a:defRPr/>
            </a:pPr>
            <a:r>
              <a:rPr lang="es-ES" u="none" dirty="0">
                <a:solidFill>
                  <a:schemeClr val="tx1"/>
                </a:solidFill>
                <a:latin typeface="+mj-lt"/>
                <a:ea typeface="Times New Roman" panose="02020603050405020304" pitchFamily="18" charset="0"/>
                <a:cs typeface="Times New Roman" panose="02020603050405020304" pitchFamily="18" charset="0"/>
              </a:rPr>
              <a:t>EN POCOS CASOS LOS MATERIALES IMPLEMENTADOS CORRESPONDEN ESPECÍFICAMENTE A LOS REQUERIMIENTOS TÉCNICOS DEL PROCESO</a:t>
            </a:r>
            <a:endParaRPr lang="es-AR" u="none" dirty="0">
              <a:solidFill>
                <a:schemeClr val="tx1"/>
              </a:solidFill>
              <a:latin typeface="+mj-lt"/>
              <a:ea typeface="Times New Roman" panose="02020603050405020304" pitchFamily="18" charset="0"/>
              <a:cs typeface="Times New Roman" panose="02020603050405020304" pitchFamily="18" charset="0"/>
            </a:endParaRPr>
          </a:p>
        </p:txBody>
      </p:sp>
      <p:sp>
        <p:nvSpPr>
          <p:cNvPr id="20" name="Rectángulo 4"/>
          <p:cNvSpPr/>
          <p:nvPr/>
        </p:nvSpPr>
        <p:spPr>
          <a:xfrm>
            <a:off x="580571" y="3520533"/>
            <a:ext cx="7872670" cy="738664"/>
          </a:xfrm>
          <a:prstGeom prst="rect">
            <a:avLst/>
          </a:prstGeom>
          <a:solidFill>
            <a:srgbClr val="FF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pAutoFit/>
          </a:bodyPr>
          <a:lstStyle/>
          <a:p>
            <a:pPr algn="ctr">
              <a:lnSpc>
                <a:spcPct val="150000"/>
              </a:lnSpc>
              <a:defRPr/>
            </a:pPr>
            <a:r>
              <a:rPr lang="es-ES" u="none" dirty="0" smtClean="0">
                <a:solidFill>
                  <a:schemeClr val="tx1"/>
                </a:solidFill>
                <a:latin typeface="+mj-lt"/>
                <a:ea typeface="Times New Roman" panose="02020603050405020304" pitchFamily="18" charset="0"/>
                <a:cs typeface="Times New Roman" panose="02020603050405020304" pitchFamily="18" charset="0"/>
              </a:rPr>
              <a:t>EXISTE UN PORCENTAJE MUY PEQUEÑO DE LAS PLANTAS QUE LAS INSTALACIONES CUENTAN CON AISLACION TERMICA</a:t>
            </a:r>
            <a:endParaRPr lang="es-AR" u="none" dirty="0">
              <a:solidFill>
                <a:schemeClr val="tx1"/>
              </a:solidFill>
              <a:latin typeface="+mj-lt"/>
              <a:ea typeface="Times New Roman" panose="02020603050405020304" pitchFamily="18" charset="0"/>
              <a:cs typeface="Times New Roman" panose="02020603050405020304" pitchFamily="18" charset="0"/>
            </a:endParaRPr>
          </a:p>
        </p:txBody>
      </p:sp>
      <p:sp>
        <p:nvSpPr>
          <p:cNvPr id="13" name="5 CuadroTexto"/>
          <p:cNvSpPr txBox="1"/>
          <p:nvPr/>
        </p:nvSpPr>
        <p:spPr bwMode="auto">
          <a:xfrm>
            <a:off x="2110155" y="518179"/>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CONSTRUCTIVAS</a:t>
            </a:r>
          </a:p>
        </p:txBody>
      </p:sp>
      <p:sp>
        <p:nvSpPr>
          <p:cNvPr id="14" name="Rectángulo 3"/>
          <p:cNvSpPr/>
          <p:nvPr/>
        </p:nvSpPr>
        <p:spPr>
          <a:xfrm>
            <a:off x="206198" y="1156026"/>
            <a:ext cx="1436612"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Materiales</a:t>
            </a:r>
            <a:endParaRPr lang="es-AR" sz="2000" b="1" u="none" dirty="0">
              <a:solidFill>
                <a:srgbClr val="C00000"/>
              </a:solidFill>
              <a:ea typeface="Times New Roman" pitchFamily="18" charset="0"/>
              <a:cs typeface="Times New Roman" pitchFamily="18" charset="0"/>
            </a:endParaRPr>
          </a:p>
        </p:txBody>
      </p:sp>
      <p:sp>
        <p:nvSpPr>
          <p:cNvPr id="16" name="15 CuadroTexto"/>
          <p:cNvSpPr txBox="1"/>
          <p:nvPr/>
        </p:nvSpPr>
        <p:spPr bwMode="auto">
          <a:xfrm>
            <a:off x="7006281"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4679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5"/>
                                      </p:to>
                                    </p:set>
                                    <p:animEffect filter="image" prLst="opacity: 0.15">
                                      <p:cBhvr rctx="IE">
                                        <p:cTn id="7" dur="indefinite"/>
                                        <p:tgtEl>
                                          <p:spTgt spid="3"/>
                                        </p:tgtEl>
                                      </p:cBhvr>
                                    </p:animEffect>
                                  </p:childTnLst>
                                </p:cTn>
                              </p:par>
                            </p:childTnLst>
                          </p:cTn>
                        </p:par>
                        <p:par>
                          <p:cTn id="8" fill="hold">
                            <p:stCondLst>
                              <p:cond delay="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sp>
        <p:nvSpPr>
          <p:cNvPr id="23" name="Rectángulo 1"/>
          <p:cNvSpPr/>
          <p:nvPr/>
        </p:nvSpPr>
        <p:spPr>
          <a:xfrm>
            <a:off x="248258" y="1115732"/>
            <a:ext cx="3416320" cy="400110"/>
          </a:xfrm>
          <a:prstGeom prst="rect">
            <a:avLst/>
          </a:prstGeom>
        </p:spPr>
        <p:txBody>
          <a:bodyPr wrap="none">
            <a:spAutoFit/>
          </a:bodyPr>
          <a:lstStyle/>
          <a:p>
            <a:r>
              <a:rPr lang="es-AR" sz="2000" b="1" u="none" dirty="0" smtClean="0">
                <a:solidFill>
                  <a:srgbClr val="C00000"/>
                </a:solidFill>
                <a:ea typeface="Times New Roman" pitchFamily="18" charset="0"/>
                <a:cs typeface="Times New Roman" pitchFamily="18" charset="0"/>
              </a:rPr>
              <a:t>Como es  la alimentación?</a:t>
            </a:r>
            <a:endParaRPr lang="es-AR" sz="2000" b="1" u="none" dirty="0">
              <a:solidFill>
                <a:srgbClr val="C00000"/>
              </a:solidFill>
              <a:ea typeface="Times New Roman" pitchFamily="18" charset="0"/>
              <a:cs typeface="Times New Roman" pitchFamily="18" charset="0"/>
            </a:endParaRPr>
          </a:p>
        </p:txBody>
      </p:sp>
      <p:graphicFrame>
        <p:nvGraphicFramePr>
          <p:cNvPr id="24" name="Tabla 2"/>
          <p:cNvGraphicFramePr>
            <a:graphicFrameLocks noGrp="1"/>
          </p:cNvGraphicFramePr>
          <p:nvPr>
            <p:extLst>
              <p:ext uri="{D42A27DB-BD31-4B8C-83A1-F6EECF244321}">
                <p14:modId xmlns:p14="http://schemas.microsoft.com/office/powerpoint/2010/main" val="1462073711"/>
              </p:ext>
            </p:extLst>
          </p:nvPr>
        </p:nvGraphicFramePr>
        <p:xfrm>
          <a:off x="2516562" y="1653881"/>
          <a:ext cx="3925614" cy="954752"/>
        </p:xfrm>
        <a:graphic>
          <a:graphicData uri="http://schemas.openxmlformats.org/drawingml/2006/table">
            <a:tbl>
              <a:tblPr firstRow="1" firstCol="1" bandRow="1">
                <a:tableStyleId>{0E3FDE45-AF77-4B5C-9715-49D594BDF05E}</a:tableStyleId>
              </a:tblPr>
              <a:tblGrid>
                <a:gridCol w="3001940"/>
                <a:gridCol w="923674"/>
              </a:tblGrid>
              <a:tr h="509053">
                <a:tc>
                  <a:txBody>
                    <a:bodyPr/>
                    <a:lstStyle/>
                    <a:p>
                      <a:pPr algn="l">
                        <a:lnSpc>
                          <a:spcPct val="115000"/>
                        </a:lnSpc>
                        <a:spcAft>
                          <a:spcPts val="0"/>
                        </a:spcAft>
                      </a:pPr>
                      <a:r>
                        <a:rPr lang="es-ES" sz="1600" u="none" kern="1200" dirty="0" smtClean="0"/>
                        <a:t>Batch</a:t>
                      </a:r>
                      <a:endParaRPr lang="es-A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smtClean="0">
                          <a:effectLst/>
                        </a:rPr>
                        <a:t>10 %</a:t>
                      </a:r>
                      <a:endParaRPr lang="es-A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45699">
                <a:tc>
                  <a:txBody>
                    <a:bodyPr/>
                    <a:lstStyle/>
                    <a:p>
                      <a:pPr algn="l">
                        <a:lnSpc>
                          <a:spcPct val="115000"/>
                        </a:lnSpc>
                        <a:spcAft>
                          <a:spcPts val="0"/>
                        </a:spcAft>
                      </a:pPr>
                      <a:r>
                        <a:rPr lang="es-ES" sz="1600" u="none" kern="1200" dirty="0" smtClean="0"/>
                        <a:t>Flujo continuo o intermitente</a:t>
                      </a:r>
                      <a:endParaRPr lang="es-AR" sz="1600" b="1" u="none" kern="1200" dirty="0">
                        <a:solidFill>
                          <a:schemeClr val="tx1"/>
                        </a:solidFill>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ES" sz="1600" b="1" dirty="0" smtClean="0">
                          <a:effectLst/>
                        </a:rPr>
                        <a:t>90 %</a:t>
                      </a:r>
                      <a:endParaRPr lang="es-AR" sz="1600" b="1"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25" name="24 Elipse"/>
          <p:cNvSpPr>
            <a:spLocks noChangeAspect="1"/>
          </p:cNvSpPr>
          <p:nvPr/>
        </p:nvSpPr>
        <p:spPr bwMode="auto">
          <a:xfrm>
            <a:off x="5398515" y="2172778"/>
            <a:ext cx="1104001" cy="432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20" name="Rectángulo 2"/>
          <p:cNvSpPr/>
          <p:nvPr/>
        </p:nvSpPr>
        <p:spPr>
          <a:xfrm>
            <a:off x="4309172" y="3496723"/>
            <a:ext cx="4146329" cy="778675"/>
          </a:xfrm>
          <a:prstGeom prst="rect">
            <a:avLst/>
          </a:prstGeom>
        </p:spPr>
        <p:txBody>
          <a:bodyPr wrap="square">
            <a:spAutoFit/>
          </a:bodyPr>
          <a:lstStyle/>
          <a:p>
            <a:pPr algn="ctr">
              <a:lnSpc>
                <a:spcPct val="110000"/>
              </a:lnSpc>
              <a:spcAft>
                <a:spcPts val="600"/>
              </a:spcAft>
            </a:pPr>
            <a:r>
              <a:rPr lang="es-ES" sz="1800" u="none" dirty="0" smtClean="0">
                <a:latin typeface="+mj-lt"/>
                <a:ea typeface="Times New Roman" panose="02020603050405020304" pitchFamily="18" charset="0"/>
                <a:cs typeface="Times New Roman" panose="02020603050405020304" pitchFamily="18" charset="0"/>
              </a:rPr>
              <a:t>Biodigestores </a:t>
            </a:r>
            <a:r>
              <a:rPr lang="es-ES" sz="1800" u="none" dirty="0">
                <a:latin typeface="+mj-lt"/>
                <a:ea typeface="Times New Roman" panose="02020603050405020304" pitchFamily="18" charset="0"/>
                <a:cs typeface="Times New Roman" panose="02020603050405020304" pitchFamily="18" charset="0"/>
              </a:rPr>
              <a:t>de </a:t>
            </a:r>
            <a:r>
              <a:rPr lang="es-ES" sz="1800" u="none" dirty="0" smtClean="0">
                <a:latin typeface="+mj-lt"/>
                <a:ea typeface="Times New Roman" panose="02020603050405020304" pitchFamily="18" charset="0"/>
                <a:cs typeface="Times New Roman" panose="02020603050405020304" pitchFamily="18" charset="0"/>
              </a:rPr>
              <a:t>Mezcla </a:t>
            </a:r>
            <a:r>
              <a:rPr lang="es-ES" sz="1800" u="none" dirty="0">
                <a:latin typeface="+mj-lt"/>
                <a:ea typeface="Times New Roman" panose="02020603050405020304" pitchFamily="18" charset="0"/>
                <a:cs typeface="Times New Roman" panose="02020603050405020304" pitchFamily="18" charset="0"/>
              </a:rPr>
              <a:t>C</a:t>
            </a:r>
            <a:r>
              <a:rPr lang="es-ES" sz="1800" u="none" dirty="0" smtClean="0">
                <a:latin typeface="+mj-lt"/>
                <a:ea typeface="Times New Roman" panose="02020603050405020304" pitchFamily="18" charset="0"/>
                <a:cs typeface="Times New Roman" panose="02020603050405020304" pitchFamily="18" charset="0"/>
              </a:rPr>
              <a:t>ompleta </a:t>
            </a:r>
          </a:p>
          <a:p>
            <a:pPr algn="ctr">
              <a:lnSpc>
                <a:spcPct val="110000"/>
              </a:lnSpc>
              <a:spcAft>
                <a:spcPts val="600"/>
              </a:spcAft>
            </a:pPr>
            <a:r>
              <a:rPr lang="es-ES" sz="1800" b="1" u="none" dirty="0" smtClean="0">
                <a:latin typeface="+mj-lt"/>
                <a:ea typeface="Times New Roman" panose="02020603050405020304" pitchFamily="18" charset="0"/>
                <a:cs typeface="Times New Roman" panose="02020603050405020304" pitchFamily="18" charset="0"/>
                <a:sym typeface="Wingdings" pitchFamily="2" charset="2"/>
              </a:rPr>
              <a:t> </a:t>
            </a:r>
            <a:r>
              <a:rPr lang="es-ES" sz="1800" b="1" u="none" dirty="0" smtClean="0">
                <a:ea typeface="Times New Roman" panose="02020603050405020304" pitchFamily="18" charset="0"/>
                <a:cs typeface="Times New Roman" panose="02020603050405020304" pitchFamily="18" charset="0"/>
              </a:rPr>
              <a:t>Homogenización </a:t>
            </a:r>
            <a:r>
              <a:rPr lang="es-ES" sz="1800" u="none" dirty="0" smtClean="0">
                <a:ea typeface="Times New Roman" panose="02020603050405020304" pitchFamily="18" charset="0"/>
                <a:cs typeface="Times New Roman" panose="02020603050405020304" pitchFamily="18" charset="0"/>
              </a:rPr>
              <a:t>(</a:t>
            </a:r>
            <a:r>
              <a:rPr lang="es-ES" sz="1800" b="1" i="1" u="none" dirty="0" smtClean="0">
                <a:solidFill>
                  <a:srgbClr val="C00000"/>
                </a:solidFill>
                <a:ea typeface="Times New Roman" panose="02020603050405020304" pitchFamily="18" charset="0"/>
                <a:cs typeface="Times New Roman" panose="02020603050405020304" pitchFamily="18" charset="0"/>
              </a:rPr>
              <a:t>IMPORTANTE!</a:t>
            </a:r>
            <a:r>
              <a:rPr lang="es-ES" sz="1800" u="none" dirty="0" smtClean="0">
                <a:ea typeface="Times New Roman" panose="02020603050405020304" pitchFamily="18" charset="0"/>
                <a:cs typeface="Times New Roman" panose="02020603050405020304" pitchFamily="18" charset="0"/>
              </a:rPr>
              <a:t>)</a:t>
            </a:r>
            <a:endParaRPr lang="es-ES" sz="1800" u="none" dirty="0" smtClean="0">
              <a:latin typeface="+mj-lt"/>
              <a:ea typeface="Times New Roman" panose="02020603050405020304" pitchFamily="18" charset="0"/>
              <a:cs typeface="Times New Roman" panose="02020603050405020304" pitchFamily="18" charset="0"/>
              <a:sym typeface="Wingdings" pitchFamily="2" charset="2"/>
            </a:endParaRPr>
          </a:p>
        </p:txBody>
      </p:sp>
      <p:sp>
        <p:nvSpPr>
          <p:cNvPr id="21" name="Rectángulo 1"/>
          <p:cNvSpPr/>
          <p:nvPr/>
        </p:nvSpPr>
        <p:spPr>
          <a:xfrm>
            <a:off x="250298" y="3152497"/>
            <a:ext cx="2767232"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Sistema de Agitación</a:t>
            </a:r>
            <a:endParaRPr lang="es-AR" sz="2000" b="1" u="none" dirty="0">
              <a:solidFill>
                <a:srgbClr val="C00000"/>
              </a:solidFill>
              <a:ea typeface="Times New Roman" pitchFamily="18" charset="0"/>
              <a:cs typeface="Times New Roman" pitchFamily="18" charset="0"/>
            </a:endParaRPr>
          </a:p>
        </p:txBody>
      </p:sp>
      <p:graphicFrame>
        <p:nvGraphicFramePr>
          <p:cNvPr id="22" name="Tabla 2"/>
          <p:cNvGraphicFramePr>
            <a:graphicFrameLocks noGrp="1"/>
          </p:cNvGraphicFramePr>
          <p:nvPr>
            <p:extLst>
              <p:ext uri="{D42A27DB-BD31-4B8C-83A1-F6EECF244321}">
                <p14:modId xmlns:p14="http://schemas.microsoft.com/office/powerpoint/2010/main" val="1462073711"/>
              </p:ext>
            </p:extLst>
          </p:nvPr>
        </p:nvGraphicFramePr>
        <p:xfrm>
          <a:off x="306984" y="3899629"/>
          <a:ext cx="3578628" cy="1845747"/>
        </p:xfrm>
        <a:graphic>
          <a:graphicData uri="http://schemas.openxmlformats.org/drawingml/2006/table">
            <a:tbl>
              <a:tblPr firstRow="1" firstCol="1" bandRow="1">
                <a:tableStyleId>{0E3FDE45-AF77-4B5C-9715-49D594BDF05E}</a:tableStyleId>
              </a:tblPr>
              <a:tblGrid>
                <a:gridCol w="1908000"/>
                <a:gridCol w="1670628"/>
              </a:tblGrid>
              <a:tr h="382707">
                <a:tc>
                  <a:txBody>
                    <a:bodyPr/>
                    <a:lstStyle/>
                    <a:p>
                      <a:pPr algn="ctr">
                        <a:lnSpc>
                          <a:spcPct val="115000"/>
                        </a:lnSpc>
                        <a:spcAft>
                          <a:spcPts val="0"/>
                        </a:spcAft>
                      </a:pPr>
                      <a:r>
                        <a:rPr lang="es-ES" sz="1600" dirty="0" smtClean="0">
                          <a:effectLst/>
                        </a:rPr>
                        <a:t>Agitación</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Porcentaje (%)</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6910">
                <a:tc>
                  <a:txBody>
                    <a:bodyPr/>
                    <a:lstStyle/>
                    <a:p>
                      <a:pPr algn="ctr">
                        <a:lnSpc>
                          <a:spcPct val="150000"/>
                        </a:lnSpc>
                        <a:spcAft>
                          <a:spcPts val="0"/>
                        </a:spcAft>
                      </a:pPr>
                      <a:r>
                        <a:rPr lang="es-ES" sz="1600" b="0" dirty="0" smtClean="0">
                          <a:effectLst/>
                        </a:rPr>
                        <a:t>Bajo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3,5</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6910">
                <a:tc>
                  <a:txBody>
                    <a:bodyPr/>
                    <a:lstStyle/>
                    <a:p>
                      <a:pPr algn="ctr">
                        <a:lnSpc>
                          <a:spcPct val="150000"/>
                        </a:lnSpc>
                        <a:spcAft>
                          <a:spcPts val="0"/>
                        </a:spcAft>
                      </a:pPr>
                      <a:r>
                        <a:rPr lang="es-ES" sz="1600" b="0" dirty="0" smtClean="0">
                          <a:effectLst/>
                          <a:latin typeface="+mn-lt"/>
                          <a:ea typeface="+mn-ea"/>
                          <a:cs typeface="+mn-cs"/>
                        </a:rPr>
                        <a:t>Bueno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51,7</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6910">
                <a:tc>
                  <a:txBody>
                    <a:bodyPr/>
                    <a:lstStyle/>
                    <a:p>
                      <a:pPr algn="ctr">
                        <a:lnSpc>
                          <a:spcPct val="150000"/>
                        </a:lnSpc>
                        <a:spcAft>
                          <a:spcPts val="0"/>
                        </a:spcAft>
                      </a:pPr>
                      <a:r>
                        <a:rPr lang="es-ES" sz="1600" b="0" dirty="0" smtClean="0">
                          <a:effectLst/>
                        </a:rPr>
                        <a:t>No posee</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41,4</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6910">
                <a:tc>
                  <a:txBody>
                    <a:bodyPr/>
                    <a:lstStyle/>
                    <a:p>
                      <a:pPr algn="ctr">
                        <a:lnSpc>
                          <a:spcPct val="150000"/>
                        </a:lnSpc>
                        <a:spcAft>
                          <a:spcPts val="0"/>
                        </a:spcAft>
                      </a:pPr>
                      <a:r>
                        <a:rPr lang="es-AR" sz="1600" b="0" kern="1200" dirty="0" smtClean="0">
                          <a:solidFill>
                            <a:schemeClr val="tx1"/>
                          </a:solidFill>
                          <a:effectLst/>
                          <a:latin typeface="+mn-lt"/>
                          <a:ea typeface="+mn-ea"/>
                          <a:cs typeface="+mn-cs"/>
                        </a:rPr>
                        <a:t>Regular</a:t>
                      </a:r>
                      <a:endParaRPr lang="es-AR" sz="1600" b="0" kern="1200" dirty="0">
                        <a:solidFill>
                          <a:schemeClr val="tx1"/>
                        </a:solidFill>
                        <a:effectLst/>
                        <a:latin typeface="+mn-lt"/>
                        <a:ea typeface="+mn-ea"/>
                        <a:cs typeface="+mn-cs"/>
                      </a:endParaRPr>
                    </a:p>
                  </a:txBody>
                  <a:tcPr marL="44450" marR="44450" marT="0" marB="0" anchor="ctr"/>
                </a:tc>
                <a:tc>
                  <a:txBody>
                    <a:bodyPr/>
                    <a:lstStyle/>
                    <a:p>
                      <a:pPr algn="ctr">
                        <a:lnSpc>
                          <a:spcPct val="150000"/>
                        </a:lnSpc>
                        <a:spcAft>
                          <a:spcPts val="0"/>
                        </a:spcAft>
                      </a:pPr>
                      <a:r>
                        <a:rPr lang="es-ES" sz="1600" dirty="0" smtClean="0">
                          <a:effectLst/>
                        </a:rPr>
                        <a:t>3,4</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27" name="Rectángulo 2"/>
          <p:cNvSpPr/>
          <p:nvPr/>
        </p:nvSpPr>
        <p:spPr>
          <a:xfrm>
            <a:off x="4805266" y="5745172"/>
            <a:ext cx="4156843" cy="981807"/>
          </a:xfrm>
          <a:prstGeom prst="rect">
            <a:avLst/>
          </a:prstGeom>
        </p:spPr>
        <p:txBody>
          <a:bodyPr wrap="square">
            <a:spAutoFit/>
          </a:bodyPr>
          <a:lstStyle/>
          <a:p>
            <a:pPr>
              <a:lnSpc>
                <a:spcPct val="110000"/>
              </a:lnSpc>
              <a:spcAft>
                <a:spcPts val="600"/>
              </a:spcAft>
            </a:pPr>
            <a:r>
              <a:rPr lang="es-ES" sz="1600" u="none" dirty="0" smtClean="0">
                <a:latin typeface="+mj-lt"/>
                <a:ea typeface="Times New Roman" panose="02020603050405020304" pitchFamily="18" charset="0"/>
                <a:cs typeface="Times New Roman" panose="02020603050405020304" pitchFamily="18" charset="0"/>
              </a:rPr>
              <a:t>- Disminuye directamente la </a:t>
            </a:r>
            <a:r>
              <a:rPr lang="es-ES" sz="1600" u="none" dirty="0">
                <a:latin typeface="+mj-lt"/>
                <a:ea typeface="Times New Roman" panose="02020603050405020304" pitchFamily="18" charset="0"/>
                <a:cs typeface="Times New Roman" panose="02020603050405020304" pitchFamily="18" charset="0"/>
              </a:rPr>
              <a:t>eficiencia </a:t>
            </a:r>
            <a:endParaRPr lang="es-ES" sz="1600" u="none" dirty="0" smtClean="0">
              <a:latin typeface="+mj-lt"/>
              <a:ea typeface="Times New Roman" panose="02020603050405020304" pitchFamily="18" charset="0"/>
              <a:cs typeface="Times New Roman" panose="02020603050405020304" pitchFamily="18" charset="0"/>
            </a:endParaRPr>
          </a:p>
          <a:p>
            <a:pPr>
              <a:lnSpc>
                <a:spcPct val="110000"/>
              </a:lnSpc>
              <a:spcAft>
                <a:spcPts val="600"/>
              </a:spcAft>
            </a:pPr>
            <a:r>
              <a:rPr lang="es-ES" sz="1600" u="none" dirty="0" smtClean="0">
                <a:latin typeface="+mj-lt"/>
                <a:ea typeface="Times New Roman" panose="02020603050405020304" pitchFamily="18" charset="0"/>
                <a:cs typeface="Times New Roman" panose="02020603050405020304" pitchFamily="18" charset="0"/>
              </a:rPr>
              <a:t>- Incrementa </a:t>
            </a:r>
            <a:r>
              <a:rPr lang="es-ES" sz="1600" u="none" dirty="0">
                <a:latin typeface="+mj-lt"/>
                <a:ea typeface="Times New Roman" panose="02020603050405020304" pitchFamily="18" charset="0"/>
                <a:cs typeface="Times New Roman" panose="02020603050405020304" pitchFamily="18" charset="0"/>
              </a:rPr>
              <a:t>los inconvenientes operativos (sedimentación y/o flotación de sustrato</a:t>
            </a:r>
            <a:r>
              <a:rPr lang="es-ES" sz="1600" u="none" dirty="0" smtClean="0">
                <a:latin typeface="+mj-lt"/>
                <a:ea typeface="Times New Roman" panose="02020603050405020304" pitchFamily="18" charset="0"/>
                <a:cs typeface="Times New Roman" panose="02020603050405020304" pitchFamily="18" charset="0"/>
              </a:rPr>
              <a:t>)</a:t>
            </a:r>
            <a:endParaRPr lang="es-AR" sz="1600" u="none" dirty="0">
              <a:effectLst/>
              <a:latin typeface="+mj-lt"/>
              <a:ea typeface="Times New Roman" panose="02020603050405020304" pitchFamily="18" charset="0"/>
              <a:cs typeface="Times New Roman" panose="02020603050405020304" pitchFamily="18" charset="0"/>
            </a:endParaRPr>
          </a:p>
        </p:txBody>
      </p:sp>
      <p:sp>
        <p:nvSpPr>
          <p:cNvPr id="28" name="27 Elipse"/>
          <p:cNvSpPr>
            <a:spLocks noChangeAspect="1"/>
          </p:cNvSpPr>
          <p:nvPr/>
        </p:nvSpPr>
        <p:spPr bwMode="auto">
          <a:xfrm>
            <a:off x="2593076" y="4285891"/>
            <a:ext cx="920001" cy="360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grpSp>
        <p:nvGrpSpPr>
          <p:cNvPr id="15" name="14 Grupo"/>
          <p:cNvGrpSpPr/>
          <p:nvPr/>
        </p:nvGrpSpPr>
        <p:grpSpPr>
          <a:xfrm>
            <a:off x="4367438" y="4471051"/>
            <a:ext cx="4326189" cy="958660"/>
            <a:chOff x="4367438" y="4471051"/>
            <a:chExt cx="4326189" cy="958660"/>
          </a:xfrm>
        </p:grpSpPr>
        <p:sp>
          <p:nvSpPr>
            <p:cNvPr id="26" name="Rectángulo 2"/>
            <p:cNvSpPr/>
            <p:nvPr/>
          </p:nvSpPr>
          <p:spPr>
            <a:xfrm>
              <a:off x="4367438" y="4471051"/>
              <a:ext cx="4326189" cy="958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spcAft>
                  <a:spcPts val="600"/>
                </a:spcAft>
              </a:pPr>
              <a:r>
                <a:rPr lang="es-ES" sz="2000" b="1" u="none" dirty="0" smtClean="0">
                  <a:solidFill>
                    <a:srgbClr val="C00000"/>
                  </a:solidFill>
                  <a:latin typeface="+mj-lt"/>
                  <a:ea typeface="Times New Roman" panose="02020603050405020304" pitchFamily="18" charset="0"/>
                  <a:cs typeface="Times New Roman" panose="02020603050405020304" pitchFamily="18" charset="0"/>
                </a:rPr>
                <a:t>48,3</a:t>
              </a:r>
              <a:r>
                <a:rPr lang="es-ES" sz="2000" b="1" u="none" dirty="0">
                  <a:solidFill>
                    <a:srgbClr val="C00000"/>
                  </a:solidFill>
                  <a:latin typeface="+mj-lt"/>
                  <a:ea typeface="Times New Roman" panose="02020603050405020304" pitchFamily="18" charset="0"/>
                  <a:cs typeface="Times New Roman" panose="02020603050405020304" pitchFamily="18" charset="0"/>
                </a:rPr>
                <a:t>%</a:t>
              </a:r>
              <a:r>
                <a:rPr lang="es-ES" sz="2000" u="none" dirty="0">
                  <a:latin typeface="+mj-lt"/>
                  <a:ea typeface="Times New Roman" panose="02020603050405020304" pitchFamily="18" charset="0"/>
                  <a:cs typeface="Times New Roman" panose="02020603050405020304" pitchFamily="18" charset="0"/>
                </a:rPr>
                <a:t> </a:t>
              </a:r>
              <a:r>
                <a:rPr lang="es-ES" sz="2000" u="none" dirty="0" smtClean="0">
                  <a:solidFill>
                    <a:srgbClr val="C00000"/>
                  </a:solidFill>
                  <a:latin typeface="+mj-lt"/>
                  <a:ea typeface="Times New Roman" panose="02020603050405020304" pitchFamily="18" charset="0"/>
                  <a:cs typeface="Times New Roman" panose="02020603050405020304" pitchFamily="18" charset="0"/>
                  <a:sym typeface="Wingdings" pitchFamily="2" charset="2"/>
                </a:rPr>
                <a:t>       </a:t>
              </a:r>
              <a:r>
                <a:rPr lang="es-ES" sz="2000" u="none" dirty="0" smtClean="0">
                  <a:latin typeface="+mj-lt"/>
                  <a:ea typeface="Times New Roman" panose="02020603050405020304" pitchFamily="18" charset="0"/>
                  <a:cs typeface="Times New Roman" panose="02020603050405020304" pitchFamily="18" charset="0"/>
                </a:rPr>
                <a:t>   sistema </a:t>
              </a:r>
              <a:r>
                <a:rPr lang="es-ES" sz="2000" u="none" dirty="0">
                  <a:solidFill>
                    <a:srgbClr val="C00000"/>
                  </a:solidFill>
                  <a:latin typeface="+mj-lt"/>
                  <a:ea typeface="Times New Roman" panose="02020603050405020304" pitchFamily="18" charset="0"/>
                  <a:cs typeface="Times New Roman" panose="02020603050405020304" pitchFamily="18" charset="0"/>
                </a:rPr>
                <a:t>deficitario o </a:t>
              </a:r>
              <a:r>
                <a:rPr lang="es-ES" sz="2000" b="1" u="none" dirty="0" smtClean="0">
                  <a:solidFill>
                    <a:srgbClr val="C00000"/>
                  </a:solidFill>
                  <a:latin typeface="+mj-lt"/>
                  <a:ea typeface="Times New Roman" panose="02020603050405020304" pitchFamily="18" charset="0"/>
                  <a:cs typeface="Times New Roman" panose="02020603050405020304" pitchFamily="18" charset="0"/>
                </a:rPr>
                <a:t>no</a:t>
              </a:r>
              <a:r>
                <a:rPr lang="es-ES" sz="2000" u="none" dirty="0" smtClean="0">
                  <a:solidFill>
                    <a:srgbClr val="C00000"/>
                  </a:solidFill>
                  <a:latin typeface="+mj-lt"/>
                  <a:ea typeface="Times New Roman" panose="02020603050405020304" pitchFamily="18" charset="0"/>
                  <a:cs typeface="Times New Roman" panose="02020603050405020304" pitchFamily="18" charset="0"/>
                </a:rPr>
                <a:t>  </a:t>
              </a:r>
              <a:r>
                <a:rPr lang="es-ES" sz="2000" u="none" dirty="0" smtClean="0">
                  <a:latin typeface="+mj-lt"/>
                  <a:ea typeface="Times New Roman" panose="02020603050405020304" pitchFamily="18" charset="0"/>
                  <a:cs typeface="Times New Roman" panose="02020603050405020304" pitchFamily="18" charset="0"/>
                </a:rPr>
                <a:t>posee </a:t>
              </a:r>
              <a:r>
                <a:rPr lang="es-ES" sz="2000" b="1" u="none" dirty="0" smtClean="0">
                  <a:solidFill>
                    <a:srgbClr val="C00000"/>
                  </a:solidFill>
                  <a:latin typeface="+mj-lt"/>
                  <a:ea typeface="Times New Roman" panose="02020603050405020304" pitchFamily="18" charset="0"/>
                  <a:cs typeface="Times New Roman" panose="02020603050405020304" pitchFamily="18" charset="0"/>
                </a:rPr>
                <a:t>Agitación</a:t>
              </a:r>
              <a:r>
                <a:rPr lang="es-ES" sz="2000" u="none" dirty="0" smtClean="0">
                  <a:latin typeface="+mj-lt"/>
                  <a:ea typeface="Times New Roman" panose="02020603050405020304" pitchFamily="18" charset="0"/>
                  <a:cs typeface="Times New Roman" panose="02020603050405020304" pitchFamily="18" charset="0"/>
                </a:rPr>
                <a:t> </a:t>
              </a:r>
            </a:p>
          </p:txBody>
        </p:sp>
        <p:sp>
          <p:nvSpPr>
            <p:cNvPr id="29" name="28 Flecha derecha"/>
            <p:cNvSpPr/>
            <p:nvPr/>
          </p:nvSpPr>
          <p:spPr bwMode="auto">
            <a:xfrm>
              <a:off x="5317512" y="4586139"/>
              <a:ext cx="553915" cy="288000"/>
            </a:xfrm>
            <a:prstGeom prst="rightArrow">
              <a:avLst/>
            </a:prstGeom>
            <a:solidFill>
              <a:srgbClr val="FF2929"/>
            </a:solidFill>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grpSp>
      <p:sp>
        <p:nvSpPr>
          <p:cNvPr id="30" name="29 Elipse"/>
          <p:cNvSpPr>
            <a:spLocks noChangeAspect="1"/>
          </p:cNvSpPr>
          <p:nvPr/>
        </p:nvSpPr>
        <p:spPr bwMode="auto">
          <a:xfrm>
            <a:off x="2608996" y="5025155"/>
            <a:ext cx="920001" cy="360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31" name="30 Elipse"/>
          <p:cNvSpPr>
            <a:spLocks noChangeAspect="1"/>
          </p:cNvSpPr>
          <p:nvPr/>
        </p:nvSpPr>
        <p:spPr bwMode="auto">
          <a:xfrm>
            <a:off x="2611268" y="5382275"/>
            <a:ext cx="920001" cy="360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6" name="15 CuadroTexto"/>
          <p:cNvSpPr txBox="1"/>
          <p:nvPr/>
        </p:nvSpPr>
        <p:spPr bwMode="auto">
          <a:xfrm>
            <a:off x="7166919"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1679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par>
                                <p:cTn id="10" presetID="53"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2000" fill="hold"/>
                                        <p:tgtEl>
                                          <p:spTgt spid="24"/>
                                        </p:tgtEl>
                                        <p:attrNameLst>
                                          <p:attrName>ppt_w</p:attrName>
                                        </p:attrNameLst>
                                      </p:cBhvr>
                                      <p:tavLst>
                                        <p:tav tm="0">
                                          <p:val>
                                            <p:fltVal val="0"/>
                                          </p:val>
                                        </p:tav>
                                        <p:tav tm="100000">
                                          <p:val>
                                            <p:strVal val="#ppt_w"/>
                                          </p:val>
                                        </p:tav>
                                      </p:tavLst>
                                    </p:anim>
                                    <p:anim calcmode="lin" valueType="num">
                                      <p:cBhvr>
                                        <p:cTn id="13" dur="2000" fill="hold"/>
                                        <p:tgtEl>
                                          <p:spTgt spid="24"/>
                                        </p:tgtEl>
                                        <p:attrNameLst>
                                          <p:attrName>ppt_h</p:attrName>
                                        </p:attrNameLst>
                                      </p:cBhvr>
                                      <p:tavLst>
                                        <p:tav tm="0">
                                          <p:val>
                                            <p:fltVal val="0"/>
                                          </p:val>
                                        </p:tav>
                                        <p:tav tm="100000">
                                          <p:val>
                                            <p:strVal val="#ppt_h"/>
                                          </p:val>
                                        </p:tav>
                                      </p:tavLst>
                                    </p:anim>
                                    <p:animEffect transition="in" filter="fade">
                                      <p:cBhvr>
                                        <p:cTn id="14" dur="2000"/>
                                        <p:tgtEl>
                                          <p:spTgt spid="24"/>
                                        </p:tgtEl>
                                      </p:cBhvr>
                                    </p:animEffect>
                                  </p:childTnLst>
                                </p:cTn>
                              </p:par>
                            </p:childTnLst>
                          </p:cTn>
                        </p:par>
                        <p:par>
                          <p:cTn id="15" fill="hold">
                            <p:stCondLst>
                              <p:cond delay="2000"/>
                            </p:stCondLst>
                            <p:childTnLst>
                              <p:par>
                                <p:cTn id="16" presetID="9" presetClass="entr" presetSubtype="0" fill="hold" grpId="0" nodeType="afterEffect">
                                  <p:stCondLst>
                                    <p:cond delay="150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2000"/>
                                        <p:tgtEl>
                                          <p:spTgt spid="25"/>
                                        </p:tgtEl>
                                      </p:cBhvr>
                                    </p:animEffect>
                                  </p:childTnLst>
                                </p:cTn>
                              </p:par>
                            </p:childTnLst>
                          </p:cTn>
                        </p:par>
                        <p:par>
                          <p:cTn id="19" fill="hold">
                            <p:stCondLst>
                              <p:cond delay="5500"/>
                            </p:stCondLst>
                            <p:childTnLst>
                              <p:par>
                                <p:cTn id="20" presetID="10" presetClass="exit" presetSubtype="0" fill="hold" grpId="1" nodeType="afterEffect">
                                  <p:stCondLst>
                                    <p:cond delay="1000"/>
                                  </p:stCondLst>
                                  <p:childTnLst>
                                    <p:animEffect transition="out" filter="fade">
                                      <p:cBhvr>
                                        <p:cTn id="21" dur="2000"/>
                                        <p:tgtEl>
                                          <p:spTgt spid="25"/>
                                        </p:tgtEl>
                                      </p:cBhvr>
                                    </p:animEffect>
                                    <p:set>
                                      <p:cBhvr>
                                        <p:cTn id="22" dur="1" fill="hold">
                                          <p:stCondLst>
                                            <p:cond delay="19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out)">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out)">
                                      <p:cBhvr>
                                        <p:cTn id="40" dur="2000"/>
                                        <p:tgtEl>
                                          <p:spTgt spid="15"/>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2000"/>
                                        <p:tgtEl>
                                          <p:spTgt spid="28"/>
                                        </p:tgtEl>
                                      </p:cBhvr>
                                    </p:animEffect>
                                  </p:childTnLst>
                                </p:cTn>
                              </p:par>
                            </p:childTnLst>
                          </p:cTn>
                        </p:par>
                        <p:par>
                          <p:cTn id="45" fill="hold">
                            <p:stCondLst>
                              <p:cond delay="4000"/>
                            </p:stCondLst>
                            <p:childTnLst>
                              <p:par>
                                <p:cTn id="46" presetID="9"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2000"/>
                                        <p:tgtEl>
                                          <p:spTgt spid="30"/>
                                        </p:tgtEl>
                                      </p:cBhvr>
                                    </p:animEffect>
                                  </p:childTnLst>
                                </p:cTn>
                              </p:par>
                            </p:childTnLst>
                          </p:cTn>
                        </p:par>
                        <p:par>
                          <p:cTn id="49" fill="hold">
                            <p:stCondLst>
                              <p:cond delay="6000"/>
                            </p:stCondLst>
                            <p:childTnLst>
                              <p:par>
                                <p:cTn id="50" presetID="9"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2000"/>
                                        <p:tgtEl>
                                          <p:spTgt spid="31"/>
                                        </p:tgtEl>
                                      </p:cBhvr>
                                    </p:animEffect>
                                  </p:childTnLst>
                                </p:cTn>
                              </p:par>
                            </p:childTnLst>
                          </p:cTn>
                        </p:par>
                        <p:par>
                          <p:cTn id="53" fill="hold">
                            <p:stCondLst>
                              <p:cond delay="8000"/>
                            </p:stCondLst>
                            <p:childTnLst>
                              <p:par>
                                <p:cTn id="54" presetID="4" presetClass="entr" presetSubtype="32" fill="hold" grpId="0" nodeType="afterEffect">
                                  <p:stCondLst>
                                    <p:cond delay="1500"/>
                                  </p:stCondLst>
                                  <p:childTnLst>
                                    <p:set>
                                      <p:cBhvr>
                                        <p:cTn id="55" dur="1" fill="hold">
                                          <p:stCondLst>
                                            <p:cond delay="0"/>
                                          </p:stCondLst>
                                        </p:cTn>
                                        <p:tgtEl>
                                          <p:spTgt spid="27"/>
                                        </p:tgtEl>
                                        <p:attrNameLst>
                                          <p:attrName>style.visibility</p:attrName>
                                        </p:attrNameLst>
                                      </p:cBhvr>
                                      <p:to>
                                        <p:strVal val="visible"/>
                                      </p:to>
                                    </p:set>
                                    <p:animEffect transition="in" filter="box(out)">
                                      <p:cBhvr>
                                        <p:cTn id="56" dur="2000"/>
                                        <p:tgtEl>
                                          <p:spTgt spid="27"/>
                                        </p:tgtEl>
                                      </p:cBhvr>
                                    </p:animEffect>
                                  </p:childTnLst>
                                </p:cTn>
                              </p:par>
                              <p:par>
                                <p:cTn id="57" presetID="10" presetClass="exit" presetSubtype="0" fill="hold" grpId="1" nodeType="withEffect">
                                  <p:stCondLst>
                                    <p:cond delay="0"/>
                                  </p:stCondLst>
                                  <p:childTnLst>
                                    <p:animEffect transition="out" filter="fade">
                                      <p:cBhvr>
                                        <p:cTn id="58" dur="2000"/>
                                        <p:tgtEl>
                                          <p:spTgt spid="28"/>
                                        </p:tgtEl>
                                      </p:cBhvr>
                                    </p:animEffect>
                                    <p:set>
                                      <p:cBhvr>
                                        <p:cTn id="59" dur="1" fill="hold">
                                          <p:stCondLst>
                                            <p:cond delay="1999"/>
                                          </p:stCondLst>
                                        </p:cTn>
                                        <p:tgtEl>
                                          <p:spTgt spid="2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30"/>
                                        </p:tgtEl>
                                      </p:cBhvr>
                                    </p:animEffect>
                                    <p:set>
                                      <p:cBhvr>
                                        <p:cTn id="62" dur="1" fill="hold">
                                          <p:stCondLst>
                                            <p:cond delay="1999"/>
                                          </p:stCondLst>
                                        </p:cTn>
                                        <p:tgtEl>
                                          <p:spTgt spid="3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31"/>
                                        </p:tgtEl>
                                      </p:cBhvr>
                                    </p:animEffect>
                                    <p:set>
                                      <p:cBhvr>
                                        <p:cTn id="65"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5" grpId="0" animBg="1"/>
      <p:bldP spid="25" grpId="1" animBg="1"/>
      <p:bldP spid="20" grpId="0"/>
      <p:bldP spid="21" grpId="0"/>
      <p:bldP spid="27" grpId="0"/>
      <p:bldP spid="28" grpId="0" animBg="1"/>
      <p:bldP spid="28" grpId="1" animBg="1"/>
      <p:bldP spid="30" grpId="0" animBg="1"/>
      <p:bldP spid="30" grpId="1" animBg="1"/>
      <p:bldP spid="31" grpId="0" animBg="1"/>
      <p:bldP spid="3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77840" y="5429056"/>
            <a:ext cx="7881256" cy="102092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R="90170" algn="ctr">
              <a:lnSpc>
                <a:spcPct val="115000"/>
              </a:lnSpc>
              <a:spcAft>
                <a:spcPts val="1000"/>
              </a:spcAft>
            </a:pPr>
            <a:r>
              <a:rPr lang="es-ES" sz="1800" i="1" u="none" dirty="0" smtClean="0">
                <a:latin typeface="+mj-lt"/>
                <a:ea typeface="Times New Roman" panose="02020603050405020304" pitchFamily="18" charset="0"/>
                <a:cs typeface="Times New Roman" panose="02020603050405020304" pitchFamily="18" charset="0"/>
              </a:rPr>
              <a:t>De </a:t>
            </a:r>
            <a:r>
              <a:rPr lang="es-ES" sz="1800" i="1" u="none" dirty="0">
                <a:latin typeface="+mj-lt"/>
                <a:ea typeface="Times New Roman" panose="02020603050405020304" pitchFamily="18" charset="0"/>
                <a:cs typeface="Times New Roman" panose="02020603050405020304" pitchFamily="18" charset="0"/>
              </a:rPr>
              <a:t>los sistemas </a:t>
            </a:r>
            <a:r>
              <a:rPr lang="es-ES" sz="1800" i="1" u="none" dirty="0" smtClean="0">
                <a:latin typeface="+mj-lt"/>
                <a:ea typeface="Times New Roman" panose="02020603050405020304" pitchFamily="18" charset="0"/>
                <a:cs typeface="Times New Roman" panose="02020603050405020304" pitchFamily="18" charset="0"/>
              </a:rPr>
              <a:t>calefaccionados, </a:t>
            </a:r>
            <a:r>
              <a:rPr lang="es-ES" sz="1800" i="1" u="none" dirty="0">
                <a:latin typeface="+mj-lt"/>
                <a:ea typeface="Times New Roman" panose="02020603050405020304" pitchFamily="18" charset="0"/>
                <a:cs typeface="Times New Roman" panose="02020603050405020304" pitchFamily="18" charset="0"/>
              </a:rPr>
              <a:t>muchos no reúnen las condiciones necesarias para asegurar las condiciones de operación </a:t>
            </a:r>
            <a:r>
              <a:rPr lang="es-ES" sz="1800" i="1" u="none" dirty="0" smtClean="0">
                <a:latin typeface="+mj-lt"/>
                <a:ea typeface="Times New Roman" panose="02020603050405020304" pitchFamily="18" charset="0"/>
                <a:cs typeface="Times New Roman" panose="02020603050405020304" pitchFamily="18" charset="0"/>
              </a:rPr>
              <a:t>específicas del </a:t>
            </a:r>
            <a:r>
              <a:rPr lang="es-ES" sz="1800" i="1" u="none" dirty="0">
                <a:latin typeface="+mj-lt"/>
                <a:ea typeface="Times New Roman" panose="02020603050405020304" pitchFamily="18" charset="0"/>
                <a:cs typeface="Times New Roman" panose="02020603050405020304" pitchFamily="18" charset="0"/>
              </a:rPr>
              <a:t>proceso. </a:t>
            </a:r>
            <a:endParaRPr lang="es-AR" sz="1800" i="1" u="none" dirty="0">
              <a:effectLst/>
              <a:latin typeface="+mj-lt"/>
              <a:ea typeface="Times New Roman" panose="02020603050405020304" pitchFamily="18" charset="0"/>
              <a:cs typeface="Times New Roman" panose="02020603050405020304" pitchFamily="18" charset="0"/>
            </a:endParaRPr>
          </a:p>
        </p:txBody>
      </p:sp>
      <p:sp>
        <p:nvSpPr>
          <p:cNvPr id="6" name="5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grpSp>
        <p:nvGrpSpPr>
          <p:cNvPr id="2" name="13 Grupo"/>
          <p:cNvGrpSpPr/>
          <p:nvPr/>
        </p:nvGrpSpPr>
        <p:grpSpPr>
          <a:xfrm>
            <a:off x="54593" y="1813464"/>
            <a:ext cx="5274594" cy="3345387"/>
            <a:chOff x="3734748" y="3566710"/>
            <a:chExt cx="4924493" cy="2902328"/>
          </a:xfrm>
        </p:grpSpPr>
        <p:pic>
          <p:nvPicPr>
            <p:cNvPr id="4" name="Imagen 3"/>
            <p:cNvPicPr>
              <a:picLocks noChangeAspect="1"/>
            </p:cNvPicPr>
            <p:nvPr/>
          </p:nvPicPr>
          <p:blipFill>
            <a:blip r:embed="rId3" cstate="print">
              <a:extLst>
                <a:ext uri="{28A0092B-C50C-407E-A947-70E740481C1C}">
                  <a14:useLocalDpi xmlns:a14="http://schemas.microsoft.com/office/drawing/2010/main"/>
                </a:ext>
              </a:extLst>
            </a:blip>
            <a:srcRect l="40077" b="11818"/>
            <a:stretch>
              <a:fillRect/>
            </a:stretch>
          </p:blipFill>
          <p:spPr>
            <a:xfrm>
              <a:off x="3734748" y="3566710"/>
              <a:ext cx="4924493" cy="2902328"/>
            </a:xfrm>
            <a:prstGeom prst="rect">
              <a:avLst/>
            </a:prstGeom>
          </p:spPr>
        </p:pic>
        <p:sp>
          <p:nvSpPr>
            <p:cNvPr id="10" name="9 CuadroTexto"/>
            <p:cNvSpPr txBox="1"/>
            <p:nvPr/>
          </p:nvSpPr>
          <p:spPr bwMode="auto">
            <a:xfrm>
              <a:off x="4455994" y="5673635"/>
              <a:ext cx="68238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bg1"/>
                  </a:solidFill>
                  <a:effectLst/>
                  <a:uLnTx/>
                  <a:uFillTx/>
                  <a:latin typeface="+mj-lt"/>
                  <a:ea typeface="+mj-ea"/>
                  <a:cs typeface="+mj-cs"/>
                </a:rPr>
                <a:t>10,9</a:t>
              </a:r>
              <a:r>
                <a:rPr kumimoji="0" lang="es-AR" sz="1600" b="1" i="0" u="none" strike="noStrike" kern="0" cap="none" spc="0" normalizeH="0" noProof="0" dirty="0" smtClean="0">
                  <a:ln>
                    <a:noFill/>
                  </a:ln>
                  <a:solidFill>
                    <a:schemeClr val="bg1"/>
                  </a:solidFill>
                  <a:effectLst/>
                  <a:uLnTx/>
                  <a:uFillTx/>
                  <a:latin typeface="+mj-lt"/>
                  <a:ea typeface="+mj-ea"/>
                  <a:cs typeface="+mj-cs"/>
                </a:rPr>
                <a:t> %</a:t>
              </a:r>
              <a:endParaRPr kumimoji="0" lang="es-AR" sz="16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1" name="10 CuadroTexto"/>
            <p:cNvSpPr txBox="1"/>
            <p:nvPr/>
          </p:nvSpPr>
          <p:spPr bwMode="auto">
            <a:xfrm>
              <a:off x="4915474" y="5054923"/>
              <a:ext cx="68238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bg1"/>
                  </a:solidFill>
                  <a:effectLst/>
                  <a:uLnTx/>
                  <a:uFillTx/>
                  <a:latin typeface="+mj-lt"/>
                  <a:ea typeface="+mj-ea"/>
                  <a:cs typeface="+mj-cs"/>
                </a:rPr>
                <a:t>18,8</a:t>
              </a:r>
              <a:r>
                <a:rPr kumimoji="0" lang="es-AR" sz="1600" b="1" i="0" u="none" strike="noStrike" kern="0" cap="none" spc="0" normalizeH="0" noProof="0" dirty="0" smtClean="0">
                  <a:ln>
                    <a:noFill/>
                  </a:ln>
                  <a:solidFill>
                    <a:schemeClr val="bg1"/>
                  </a:solidFill>
                  <a:effectLst/>
                  <a:uLnTx/>
                  <a:uFillTx/>
                  <a:latin typeface="+mj-lt"/>
                  <a:ea typeface="+mj-ea"/>
                  <a:cs typeface="+mj-cs"/>
                </a:rPr>
                <a:t> %</a:t>
              </a:r>
              <a:endParaRPr kumimoji="0" lang="es-AR" sz="16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2" name="11 CuadroTexto"/>
            <p:cNvSpPr txBox="1"/>
            <p:nvPr/>
          </p:nvSpPr>
          <p:spPr bwMode="auto">
            <a:xfrm>
              <a:off x="7326618" y="4443035"/>
              <a:ext cx="68238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AR" sz="1600" b="1" u="none" kern="0" dirty="0" smtClean="0">
                  <a:solidFill>
                    <a:schemeClr val="bg1"/>
                  </a:solidFill>
                  <a:latin typeface="+mj-lt"/>
                  <a:ea typeface="+mj-ea"/>
                  <a:cs typeface="+mj-cs"/>
                </a:rPr>
                <a:t>56</a:t>
              </a:r>
              <a:r>
                <a:rPr kumimoji="0" lang="es-AR" sz="1600" b="1" i="0" u="none" strike="noStrike" kern="0" cap="none" spc="0" normalizeH="0" baseline="0" noProof="0" dirty="0" smtClean="0">
                  <a:ln>
                    <a:noFill/>
                  </a:ln>
                  <a:solidFill>
                    <a:schemeClr val="bg1"/>
                  </a:solidFill>
                  <a:effectLst/>
                  <a:uLnTx/>
                  <a:uFillTx/>
                  <a:latin typeface="+mj-lt"/>
                  <a:ea typeface="+mj-ea"/>
                  <a:cs typeface="+mj-cs"/>
                </a:rPr>
                <a:t>,3</a:t>
              </a:r>
              <a:r>
                <a:rPr kumimoji="0" lang="es-AR" sz="1600" b="1" i="0" u="none" strike="noStrike" kern="0" cap="none" spc="0" normalizeH="0" noProof="0" dirty="0" smtClean="0">
                  <a:ln>
                    <a:noFill/>
                  </a:ln>
                  <a:solidFill>
                    <a:schemeClr val="bg1"/>
                  </a:solidFill>
                  <a:effectLst/>
                  <a:uLnTx/>
                  <a:uFillTx/>
                  <a:latin typeface="+mj-lt"/>
                  <a:ea typeface="+mj-ea"/>
                  <a:cs typeface="+mj-cs"/>
                </a:rPr>
                <a:t> %</a:t>
              </a:r>
              <a:endParaRPr kumimoji="0" lang="es-AR" sz="16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3" name="12 CuadroTexto"/>
            <p:cNvSpPr txBox="1"/>
            <p:nvPr/>
          </p:nvSpPr>
          <p:spPr bwMode="auto">
            <a:xfrm>
              <a:off x="4619762" y="3831147"/>
              <a:ext cx="682388"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bg1"/>
                  </a:solidFill>
                  <a:effectLst/>
                  <a:uLnTx/>
                  <a:uFillTx/>
                  <a:latin typeface="+mj-lt"/>
                  <a:ea typeface="+mj-ea"/>
                  <a:cs typeface="+mj-cs"/>
                </a:rPr>
                <a:t>14,1</a:t>
              </a:r>
              <a:r>
                <a:rPr kumimoji="0" lang="es-AR" sz="1600" b="1" i="0" u="none" strike="noStrike" kern="0" cap="none" spc="0" normalizeH="0" noProof="0" dirty="0" smtClean="0">
                  <a:ln>
                    <a:noFill/>
                  </a:ln>
                  <a:solidFill>
                    <a:schemeClr val="bg1"/>
                  </a:solidFill>
                  <a:effectLst/>
                  <a:uLnTx/>
                  <a:uFillTx/>
                  <a:latin typeface="+mj-lt"/>
                  <a:ea typeface="+mj-ea"/>
                  <a:cs typeface="+mj-cs"/>
                </a:rPr>
                <a:t> %</a:t>
              </a:r>
              <a:endParaRPr kumimoji="0" lang="es-AR" sz="1600" b="1" i="0" u="none" strike="noStrike" kern="0" cap="none" spc="0" normalizeH="0" baseline="0" noProof="0" dirty="0" smtClean="0">
                <a:ln>
                  <a:noFill/>
                </a:ln>
                <a:solidFill>
                  <a:schemeClr val="bg1"/>
                </a:solidFill>
                <a:effectLst/>
                <a:uLnTx/>
                <a:uFillTx/>
                <a:latin typeface="+mj-lt"/>
                <a:ea typeface="+mj-ea"/>
                <a:cs typeface="+mj-cs"/>
              </a:endParaRPr>
            </a:p>
          </p:txBody>
        </p:sp>
      </p:grpSp>
      <p:sp>
        <p:nvSpPr>
          <p:cNvPr id="15" name="Rectángulo 4"/>
          <p:cNvSpPr/>
          <p:nvPr/>
        </p:nvSpPr>
        <p:spPr>
          <a:xfrm>
            <a:off x="5117916" y="2691653"/>
            <a:ext cx="3807723" cy="1661993"/>
          </a:xfrm>
          <a:prstGeom prst="rect">
            <a:avLst/>
          </a:prstGeom>
        </p:spPr>
        <p:txBody>
          <a:bodyPr wrap="square">
            <a:spAutoFit/>
          </a:bodyPr>
          <a:lstStyle/>
          <a:p>
            <a:pPr marR="90170" algn="ctr">
              <a:lnSpc>
                <a:spcPct val="150000"/>
              </a:lnSpc>
              <a:spcAft>
                <a:spcPts val="1000"/>
              </a:spcAft>
            </a:pPr>
            <a:r>
              <a:rPr lang="es-ES" sz="1800" b="1" u="none" dirty="0" smtClean="0">
                <a:solidFill>
                  <a:srgbClr val="C00000"/>
                </a:solidFill>
                <a:latin typeface="+mj-lt"/>
                <a:ea typeface="Times New Roman" panose="02020603050405020304" pitchFamily="18" charset="0"/>
                <a:cs typeface="Times New Roman" panose="02020603050405020304" pitchFamily="18" charset="0"/>
                <a:sym typeface="Wingdings" pitchFamily="2" charset="2"/>
              </a:rPr>
              <a:t>SIN </a:t>
            </a:r>
            <a:r>
              <a:rPr lang="es-ES" sz="1800" b="1" u="none" dirty="0" smtClean="0">
                <a:solidFill>
                  <a:srgbClr val="C00000"/>
                </a:solidFill>
                <a:latin typeface="+mj-lt"/>
                <a:ea typeface="Times New Roman" panose="02020603050405020304" pitchFamily="18" charset="0"/>
                <a:cs typeface="Times New Roman" panose="02020603050405020304" pitchFamily="18" charset="0"/>
              </a:rPr>
              <a:t>CONTROL de la TEMPERATURA de OPERACIÓN </a:t>
            </a:r>
            <a:r>
              <a:rPr lang="es-ES" sz="1600" b="1" u="none" dirty="0" smtClean="0">
                <a:ea typeface="Times New Roman" panose="02020603050405020304" pitchFamily="18" charset="0"/>
                <a:cs typeface="Times New Roman" panose="02020603050405020304" pitchFamily="18" charset="0"/>
              </a:rPr>
              <a:t>(biodigestores sin sistema de calefacción y aislación)</a:t>
            </a:r>
            <a:endParaRPr lang="es-ES" sz="1600" b="1" u="none" dirty="0" smtClean="0">
              <a:latin typeface="+mj-lt"/>
              <a:ea typeface="Times New Roman" panose="02020603050405020304" pitchFamily="18" charset="0"/>
              <a:cs typeface="Times New Roman" panose="02020603050405020304" pitchFamily="18" charset="0"/>
            </a:endParaRPr>
          </a:p>
        </p:txBody>
      </p:sp>
      <p:sp>
        <p:nvSpPr>
          <p:cNvPr id="17" name="16 Elipse"/>
          <p:cNvSpPr>
            <a:spLocks noChangeAspect="1"/>
          </p:cNvSpPr>
          <p:nvPr/>
        </p:nvSpPr>
        <p:spPr bwMode="auto">
          <a:xfrm>
            <a:off x="3630305" y="2743693"/>
            <a:ext cx="1104001" cy="432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8" name="17 Flecha derecha"/>
          <p:cNvSpPr/>
          <p:nvPr/>
        </p:nvSpPr>
        <p:spPr bwMode="auto">
          <a:xfrm>
            <a:off x="4921724" y="2825580"/>
            <a:ext cx="553915" cy="288000"/>
          </a:xfrm>
          <a:prstGeom prst="rightArrow">
            <a:avLst/>
          </a:prstGeom>
          <a:solidFill>
            <a:srgbClr val="FF2929"/>
          </a:solidFill>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9" name="Rectángulo 1"/>
          <p:cNvSpPr/>
          <p:nvPr/>
        </p:nvSpPr>
        <p:spPr>
          <a:xfrm>
            <a:off x="248258" y="1203522"/>
            <a:ext cx="4040080"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Existe Control de Temperatura!</a:t>
            </a:r>
            <a:endParaRPr lang="es-AR" sz="2000" b="1" u="none" dirty="0">
              <a:solidFill>
                <a:srgbClr val="C00000"/>
              </a:solidFill>
              <a:ea typeface="Times New Roman" pitchFamily="18" charset="0"/>
              <a:cs typeface="Times New Roman" pitchFamily="18" charset="0"/>
            </a:endParaRPr>
          </a:p>
        </p:txBody>
      </p:sp>
      <p:sp>
        <p:nvSpPr>
          <p:cNvPr id="14" name="13 CuadroTexto"/>
          <p:cNvSpPr txBox="1"/>
          <p:nvPr/>
        </p:nvSpPr>
        <p:spPr bwMode="auto">
          <a:xfrm>
            <a:off x="6956854" y="153769"/>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1679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ppt_w</p:attrName>
                                        </p:attrNameLst>
                                      </p:cBhvr>
                                      <p:tavLst>
                                        <p:tav tm="0">
                                          <p:val>
                                            <p:fltVal val="0"/>
                                          </p:val>
                                        </p:tav>
                                        <p:tav tm="100000">
                                          <p:val>
                                            <p:strVal val="#ppt_w"/>
                                          </p:val>
                                        </p:tav>
                                      </p:tavLst>
                                    </p:anim>
                                    <p:anim calcmode="lin" valueType="num">
                                      <p:cBhvr>
                                        <p:cTn id="13" dur="2000" fill="hold"/>
                                        <p:tgtEl>
                                          <p:spTgt spid="19"/>
                                        </p:tgtEl>
                                        <p:attrNameLst>
                                          <p:attrName>ppt_h</p:attrName>
                                        </p:attrNameLst>
                                      </p:cBhvr>
                                      <p:tavLst>
                                        <p:tav tm="0">
                                          <p:val>
                                            <p:fltVal val="0"/>
                                          </p:val>
                                        </p:tav>
                                        <p:tav tm="100000">
                                          <p:val>
                                            <p:strVal val="#ppt_h"/>
                                          </p:val>
                                        </p:tav>
                                      </p:tavLst>
                                    </p:anim>
                                    <p:animEffect transition="in" filter="fade">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par>
                          <p:cTn id="27" fill="hold">
                            <p:stCondLst>
                              <p:cond delay="4000"/>
                            </p:stCondLst>
                            <p:childTnLst>
                              <p:par>
                                <p:cTn id="28" presetID="10" presetClass="exit" presetSubtype="0" fill="hold" grpId="1" nodeType="afterEffect">
                                  <p:stCondLst>
                                    <p:cond delay="2500"/>
                                  </p:stCondLst>
                                  <p:childTnLst>
                                    <p:animEffect transition="out" filter="fade">
                                      <p:cBhvr>
                                        <p:cTn id="29" dur="2000"/>
                                        <p:tgtEl>
                                          <p:spTgt spid="17"/>
                                        </p:tgtEl>
                                      </p:cBhvr>
                                    </p:animEffect>
                                    <p:set>
                                      <p:cBhvr>
                                        <p:cTn id="30" dur="1" fill="hold">
                                          <p:stCondLst>
                                            <p:cond delay="19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7" grpId="0" animBg="1"/>
      <p:bldP spid="17" grpId="1"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150" y="1968449"/>
            <a:ext cx="4845425" cy="3392826"/>
          </a:xfrm>
          <a:prstGeom prst="rect">
            <a:avLst/>
          </a:prstGeom>
          <a:ln>
            <a:noFill/>
          </a:ln>
          <a:effectLst>
            <a:outerShdw blurRad="190500" algn="tl" rotWithShape="0">
              <a:srgbClr val="000000">
                <a:alpha val="70000"/>
              </a:srgbClr>
            </a:outerShdw>
          </a:effectLst>
        </p:spPr>
      </p:pic>
      <p:sp>
        <p:nvSpPr>
          <p:cNvPr id="5" name="4 CuadroTexto"/>
          <p:cNvSpPr txBox="1"/>
          <p:nvPr/>
        </p:nvSpPr>
        <p:spPr bwMode="auto">
          <a:xfrm>
            <a:off x="3867665" y="518178"/>
            <a:ext cx="5212309"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sp>
        <p:nvSpPr>
          <p:cNvPr id="9" name="Rectángulo 1"/>
          <p:cNvSpPr/>
          <p:nvPr/>
        </p:nvSpPr>
        <p:spPr>
          <a:xfrm>
            <a:off x="197129" y="1298363"/>
            <a:ext cx="4814138"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Automatización </a:t>
            </a:r>
            <a:r>
              <a:rPr lang="es-ES" sz="2000" b="1" u="none" dirty="0">
                <a:solidFill>
                  <a:srgbClr val="C00000"/>
                </a:solidFill>
                <a:ea typeface="Times New Roman" pitchFamily="18" charset="0"/>
                <a:cs typeface="Times New Roman" pitchFamily="18" charset="0"/>
              </a:rPr>
              <a:t>y Control del Proceso</a:t>
            </a:r>
            <a:endParaRPr lang="es-AR" sz="2000" b="1" u="none" dirty="0">
              <a:solidFill>
                <a:srgbClr val="C00000"/>
              </a:solidFill>
              <a:ea typeface="Times New Roman" pitchFamily="18" charset="0"/>
              <a:cs typeface="Times New Roman" pitchFamily="18" charset="0"/>
            </a:endParaRPr>
          </a:p>
        </p:txBody>
      </p:sp>
      <p:graphicFrame>
        <p:nvGraphicFramePr>
          <p:cNvPr id="13" name="Tabla 2"/>
          <p:cNvGraphicFramePr>
            <a:graphicFrameLocks noGrp="1"/>
          </p:cNvGraphicFramePr>
          <p:nvPr>
            <p:extLst>
              <p:ext uri="{D42A27DB-BD31-4B8C-83A1-F6EECF244321}">
                <p14:modId xmlns:p14="http://schemas.microsoft.com/office/powerpoint/2010/main" val="1462073711"/>
              </p:ext>
            </p:extLst>
          </p:nvPr>
        </p:nvGraphicFramePr>
        <p:xfrm>
          <a:off x="4938345" y="2285999"/>
          <a:ext cx="4131766" cy="1859524"/>
        </p:xfrm>
        <a:graphic>
          <a:graphicData uri="http://schemas.openxmlformats.org/drawingml/2006/table">
            <a:tbl>
              <a:tblPr firstRow="1" firstCol="1" bandRow="1">
                <a:tableStyleId>{0E3FDE45-AF77-4B5C-9715-49D594BDF05E}</a:tableStyleId>
              </a:tblPr>
              <a:tblGrid>
                <a:gridCol w="2202914"/>
                <a:gridCol w="1928852"/>
              </a:tblGrid>
              <a:tr h="367204">
                <a:tc>
                  <a:txBody>
                    <a:bodyPr/>
                    <a:lstStyle/>
                    <a:p>
                      <a:pPr algn="ctr">
                        <a:lnSpc>
                          <a:spcPct val="115000"/>
                        </a:lnSpc>
                        <a:spcAft>
                          <a:spcPts val="0"/>
                        </a:spcAft>
                      </a:pPr>
                      <a:r>
                        <a:rPr lang="es-ES" sz="1600" dirty="0" smtClean="0">
                          <a:effectLst/>
                        </a:rPr>
                        <a:t>Clasificación</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Porcentaje (%)</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73080">
                <a:tc>
                  <a:txBody>
                    <a:bodyPr/>
                    <a:lstStyle/>
                    <a:p>
                      <a:pPr algn="ctr">
                        <a:lnSpc>
                          <a:spcPct val="150000"/>
                        </a:lnSpc>
                        <a:spcAft>
                          <a:spcPts val="0"/>
                        </a:spcAft>
                      </a:pPr>
                      <a:r>
                        <a:rPr lang="es-ES" sz="1600" b="0" dirty="0" smtClean="0">
                          <a:effectLst/>
                        </a:rPr>
                        <a:t>Bajo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21,0</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73080">
                <a:tc>
                  <a:txBody>
                    <a:bodyPr/>
                    <a:lstStyle/>
                    <a:p>
                      <a:pPr algn="ctr">
                        <a:lnSpc>
                          <a:spcPct val="150000"/>
                        </a:lnSpc>
                        <a:spcAft>
                          <a:spcPts val="0"/>
                        </a:spcAft>
                      </a:pPr>
                      <a:r>
                        <a:rPr lang="es-ES" sz="1600" b="0" dirty="0" smtClean="0">
                          <a:effectLst/>
                          <a:latin typeface="+mn-lt"/>
                          <a:ea typeface="+mn-ea"/>
                          <a:cs typeface="+mn-cs"/>
                        </a:rPr>
                        <a:t>Bueno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19,4</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73080">
                <a:tc>
                  <a:txBody>
                    <a:bodyPr/>
                    <a:lstStyle/>
                    <a:p>
                      <a:pPr algn="ctr">
                        <a:lnSpc>
                          <a:spcPct val="150000"/>
                        </a:lnSpc>
                        <a:spcAft>
                          <a:spcPts val="0"/>
                        </a:spcAft>
                      </a:pPr>
                      <a:r>
                        <a:rPr lang="es-ES" sz="1600" b="0" dirty="0" smtClean="0">
                          <a:effectLst/>
                        </a:rPr>
                        <a:t>No posee</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smtClean="0">
                          <a:effectLst/>
                        </a:rPr>
                        <a:t>41,9</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73080">
                <a:tc>
                  <a:txBody>
                    <a:bodyPr/>
                    <a:lstStyle/>
                    <a:p>
                      <a:pPr algn="ctr">
                        <a:lnSpc>
                          <a:spcPct val="150000"/>
                        </a:lnSpc>
                        <a:spcAft>
                          <a:spcPts val="0"/>
                        </a:spcAft>
                      </a:pPr>
                      <a:r>
                        <a:rPr lang="es-AR" sz="1600" b="0" kern="1200" dirty="0" smtClean="0">
                          <a:solidFill>
                            <a:schemeClr val="tx1"/>
                          </a:solidFill>
                          <a:effectLst/>
                          <a:latin typeface="+mn-lt"/>
                          <a:ea typeface="+mn-ea"/>
                          <a:cs typeface="+mn-cs"/>
                        </a:rPr>
                        <a:t>Regular</a:t>
                      </a:r>
                      <a:endParaRPr lang="es-AR" sz="1600" b="0" kern="1200" dirty="0">
                        <a:solidFill>
                          <a:schemeClr val="tx1"/>
                        </a:solidFill>
                        <a:effectLst/>
                        <a:latin typeface="+mn-lt"/>
                        <a:ea typeface="+mn-ea"/>
                        <a:cs typeface="+mn-cs"/>
                      </a:endParaRPr>
                    </a:p>
                  </a:txBody>
                  <a:tcPr marL="44450" marR="44450" marT="0" marB="0" anchor="ctr"/>
                </a:tc>
                <a:tc>
                  <a:txBody>
                    <a:bodyPr/>
                    <a:lstStyle/>
                    <a:p>
                      <a:pPr algn="ctr">
                        <a:lnSpc>
                          <a:spcPct val="150000"/>
                        </a:lnSpc>
                        <a:spcAft>
                          <a:spcPts val="0"/>
                        </a:spcAft>
                      </a:pPr>
                      <a:r>
                        <a:rPr lang="es-ES" sz="1600" dirty="0" smtClean="0">
                          <a:effectLst/>
                        </a:rPr>
                        <a:t>17,7</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16" name="15 Elipse"/>
          <p:cNvSpPr>
            <a:spLocks noChangeAspect="1"/>
          </p:cNvSpPr>
          <p:nvPr/>
        </p:nvSpPr>
        <p:spPr bwMode="auto">
          <a:xfrm>
            <a:off x="5416347" y="3427247"/>
            <a:ext cx="1274643" cy="302955"/>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7" name="16 Elipse"/>
          <p:cNvSpPr>
            <a:spLocks noChangeAspect="1"/>
          </p:cNvSpPr>
          <p:nvPr/>
        </p:nvSpPr>
        <p:spPr bwMode="auto">
          <a:xfrm>
            <a:off x="7401601" y="3437753"/>
            <a:ext cx="1274643" cy="302955"/>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8" name="17 Elipse"/>
          <p:cNvSpPr>
            <a:spLocks noChangeAspect="1"/>
          </p:cNvSpPr>
          <p:nvPr/>
        </p:nvSpPr>
        <p:spPr bwMode="auto">
          <a:xfrm>
            <a:off x="5442619" y="3784605"/>
            <a:ext cx="1274643" cy="302955"/>
          </a:xfrm>
          <a:prstGeom prst="ellipse">
            <a:avLst/>
          </a:prstGeom>
          <a:noFill/>
          <a:ln w="38100" cap="flat" cmpd="sng" algn="ctr">
            <a:solidFill>
              <a:srgbClr val="0033CC"/>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9" name="18 Elipse"/>
          <p:cNvSpPr>
            <a:spLocks noChangeAspect="1"/>
          </p:cNvSpPr>
          <p:nvPr/>
        </p:nvSpPr>
        <p:spPr bwMode="auto">
          <a:xfrm>
            <a:off x="7427873" y="3795111"/>
            <a:ext cx="1274643" cy="302955"/>
          </a:xfrm>
          <a:prstGeom prst="ellipse">
            <a:avLst/>
          </a:prstGeom>
          <a:noFill/>
          <a:ln w="38100" cap="flat" cmpd="sng" algn="ctr">
            <a:solidFill>
              <a:srgbClr val="0033CC"/>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20" name="19 Elipse"/>
          <p:cNvSpPr>
            <a:spLocks noChangeAspect="1"/>
          </p:cNvSpPr>
          <p:nvPr/>
        </p:nvSpPr>
        <p:spPr bwMode="auto">
          <a:xfrm>
            <a:off x="5421593" y="2691491"/>
            <a:ext cx="1274643" cy="302955"/>
          </a:xfrm>
          <a:prstGeom prst="ellipse">
            <a:avLst/>
          </a:prstGeom>
          <a:noFill/>
          <a:ln w="38100" cap="flat" cmpd="sng" algn="ctr">
            <a:solidFill>
              <a:srgbClr val="0033CC"/>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21" name="20 Elipse"/>
          <p:cNvSpPr>
            <a:spLocks noChangeAspect="1"/>
          </p:cNvSpPr>
          <p:nvPr/>
        </p:nvSpPr>
        <p:spPr bwMode="auto">
          <a:xfrm>
            <a:off x="7406847" y="2701997"/>
            <a:ext cx="1274643" cy="302955"/>
          </a:xfrm>
          <a:prstGeom prst="ellipse">
            <a:avLst/>
          </a:prstGeom>
          <a:noFill/>
          <a:ln w="38100" cap="flat" cmpd="sng" algn="ctr">
            <a:solidFill>
              <a:srgbClr val="0033CC"/>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22" name="Rectángulo 2"/>
          <p:cNvSpPr/>
          <p:nvPr/>
        </p:nvSpPr>
        <p:spPr>
          <a:xfrm>
            <a:off x="514350" y="5532460"/>
            <a:ext cx="8058150" cy="4680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10000"/>
              </a:lnSpc>
              <a:spcBef>
                <a:spcPts val="600"/>
              </a:spcBef>
              <a:spcAft>
                <a:spcPts val="600"/>
              </a:spcAft>
            </a:pPr>
            <a:r>
              <a:rPr lang="es-ES" sz="2000" b="1" u="none" dirty="0" smtClean="0">
                <a:solidFill>
                  <a:srgbClr val="C00000"/>
                </a:solidFill>
                <a:latin typeface="+mj-lt"/>
                <a:ea typeface="Times New Roman" panose="02020603050405020304" pitchFamily="18" charset="0"/>
                <a:cs typeface="Times New Roman" panose="02020603050405020304" pitchFamily="18" charset="0"/>
              </a:rPr>
              <a:t>41,9%</a:t>
            </a:r>
            <a:r>
              <a:rPr lang="es-ES" sz="2000" u="none" dirty="0" smtClean="0">
                <a:latin typeface="+mj-lt"/>
                <a:ea typeface="Times New Roman" panose="02020603050405020304" pitchFamily="18" charset="0"/>
                <a:cs typeface="Times New Roman" panose="02020603050405020304" pitchFamily="18" charset="0"/>
              </a:rPr>
              <a:t> </a:t>
            </a:r>
            <a:r>
              <a:rPr lang="es-ES" sz="2000" u="none" dirty="0" smtClean="0">
                <a:solidFill>
                  <a:srgbClr val="C00000"/>
                </a:solidFill>
                <a:latin typeface="+mj-lt"/>
                <a:ea typeface="Times New Roman" panose="02020603050405020304" pitchFamily="18" charset="0"/>
                <a:cs typeface="Times New Roman" panose="02020603050405020304" pitchFamily="18" charset="0"/>
                <a:sym typeface="Wingdings" pitchFamily="2" charset="2"/>
              </a:rPr>
              <a:t></a:t>
            </a:r>
            <a:r>
              <a:rPr lang="es-ES" sz="2000" u="none" dirty="0" smtClean="0">
                <a:latin typeface="+mj-lt"/>
                <a:ea typeface="Times New Roman" panose="02020603050405020304" pitchFamily="18" charset="0"/>
                <a:cs typeface="Times New Roman" panose="02020603050405020304" pitchFamily="18" charset="0"/>
              </a:rPr>
              <a:t> </a:t>
            </a:r>
            <a:r>
              <a:rPr lang="es-ES" sz="2000" b="1" u="none" dirty="0" smtClean="0">
                <a:solidFill>
                  <a:srgbClr val="C00000"/>
                </a:solidFill>
                <a:ea typeface="Times New Roman" panose="02020603050405020304" pitchFamily="18" charset="0"/>
                <a:cs typeface="Times New Roman" panose="02020603050405020304" pitchFamily="18" charset="0"/>
              </a:rPr>
              <a:t>NO</a:t>
            </a:r>
            <a:r>
              <a:rPr lang="es-ES" sz="2000" u="none" dirty="0" smtClean="0">
                <a:solidFill>
                  <a:srgbClr val="C00000"/>
                </a:solidFill>
                <a:ea typeface="Times New Roman" panose="02020603050405020304" pitchFamily="18" charset="0"/>
                <a:cs typeface="Times New Roman" panose="02020603050405020304" pitchFamily="18" charset="0"/>
              </a:rPr>
              <a:t> poseen </a:t>
            </a:r>
            <a:r>
              <a:rPr lang="es-ES" sz="2000" u="none" dirty="0" smtClean="0">
                <a:ea typeface="Times New Roman" panose="02020603050405020304" pitchFamily="18" charset="0"/>
                <a:cs typeface="Times New Roman" panose="02020603050405020304" pitchFamily="18" charset="0"/>
              </a:rPr>
              <a:t>un </a:t>
            </a:r>
            <a:r>
              <a:rPr lang="es-ES" sz="2000" b="1" u="none" dirty="0" smtClean="0">
                <a:solidFill>
                  <a:srgbClr val="C00000"/>
                </a:solidFill>
                <a:ea typeface="Times New Roman" panose="02020603050405020304" pitchFamily="18" charset="0"/>
                <a:cs typeface="Times New Roman" panose="02020603050405020304" pitchFamily="18" charset="0"/>
              </a:rPr>
              <a:t>Sistema de Control</a:t>
            </a:r>
            <a:r>
              <a:rPr lang="es-ES" sz="2000" b="1" u="none" dirty="0" smtClean="0">
                <a:solidFill>
                  <a:srgbClr val="C00000"/>
                </a:solidFill>
                <a:latin typeface="+mj-lt"/>
                <a:ea typeface="Times New Roman" panose="02020603050405020304" pitchFamily="18" charset="0"/>
                <a:cs typeface="Times New Roman" panose="02020603050405020304" pitchFamily="18" charset="0"/>
              </a:rPr>
              <a:t> </a:t>
            </a:r>
          </a:p>
        </p:txBody>
      </p:sp>
      <p:sp>
        <p:nvSpPr>
          <p:cNvPr id="23" name="Rectángulo 2"/>
          <p:cNvSpPr/>
          <p:nvPr/>
        </p:nvSpPr>
        <p:spPr>
          <a:xfrm>
            <a:off x="514350" y="6211280"/>
            <a:ext cx="8064000" cy="468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0000"/>
              </a:lnSpc>
              <a:spcBef>
                <a:spcPts val="600"/>
              </a:spcBef>
              <a:spcAft>
                <a:spcPts val="600"/>
              </a:spcAft>
            </a:pPr>
            <a:r>
              <a:rPr lang="es-ES" sz="2000" b="1" u="none" dirty="0" smtClean="0">
                <a:solidFill>
                  <a:srgbClr val="0033CC"/>
                </a:solidFill>
                <a:latin typeface="+mj-lt"/>
                <a:ea typeface="Times New Roman" panose="02020603050405020304" pitchFamily="18" charset="0"/>
                <a:cs typeface="Times New Roman" panose="02020603050405020304" pitchFamily="18" charset="0"/>
              </a:rPr>
              <a:t>38,7%</a:t>
            </a:r>
            <a:r>
              <a:rPr lang="es-ES" sz="2000" u="none" dirty="0" smtClean="0">
                <a:solidFill>
                  <a:srgbClr val="0033CC"/>
                </a:solidFill>
                <a:latin typeface="+mj-lt"/>
                <a:ea typeface="Times New Roman" panose="02020603050405020304" pitchFamily="18" charset="0"/>
                <a:cs typeface="Times New Roman" panose="02020603050405020304" pitchFamily="18" charset="0"/>
              </a:rPr>
              <a:t> </a:t>
            </a:r>
            <a:r>
              <a:rPr lang="es-ES" sz="2000" u="none" dirty="0" smtClean="0">
                <a:solidFill>
                  <a:srgbClr val="0033CC"/>
                </a:solidFill>
                <a:latin typeface="+mj-lt"/>
                <a:ea typeface="Times New Roman" panose="02020603050405020304" pitchFamily="18" charset="0"/>
                <a:cs typeface="Times New Roman" panose="02020603050405020304" pitchFamily="18" charset="0"/>
                <a:sym typeface="Wingdings" pitchFamily="2" charset="2"/>
              </a:rPr>
              <a:t></a:t>
            </a:r>
            <a:r>
              <a:rPr lang="es-ES" sz="2000" u="none" dirty="0" smtClean="0">
                <a:solidFill>
                  <a:srgbClr val="0033CC"/>
                </a:solidFill>
                <a:latin typeface="+mj-lt"/>
                <a:ea typeface="Times New Roman" panose="02020603050405020304" pitchFamily="18" charset="0"/>
                <a:cs typeface="Times New Roman" panose="02020603050405020304" pitchFamily="18" charset="0"/>
              </a:rPr>
              <a:t> </a:t>
            </a:r>
            <a:r>
              <a:rPr lang="es-ES" sz="2000" u="none" dirty="0" smtClean="0">
                <a:ea typeface="Times New Roman" panose="02020603050405020304" pitchFamily="18" charset="0"/>
                <a:cs typeface="Times New Roman" panose="02020603050405020304" pitchFamily="18" charset="0"/>
              </a:rPr>
              <a:t>Posee un </a:t>
            </a:r>
            <a:r>
              <a:rPr lang="es-ES" sz="2000" u="none" dirty="0" smtClean="0">
                <a:solidFill>
                  <a:schemeClr val="tx1"/>
                </a:solidFill>
                <a:ea typeface="Times New Roman" panose="02020603050405020304" pitchFamily="18" charset="0"/>
                <a:cs typeface="Times New Roman" panose="02020603050405020304" pitchFamily="18" charset="0"/>
              </a:rPr>
              <a:t>Sistema de Control </a:t>
            </a:r>
            <a:r>
              <a:rPr lang="es-ES" sz="2000" b="1" u="none" dirty="0" smtClean="0">
                <a:solidFill>
                  <a:srgbClr val="0033CC"/>
                </a:solidFill>
                <a:ea typeface="Times New Roman" panose="02020603050405020304" pitchFamily="18" charset="0"/>
                <a:cs typeface="Times New Roman" panose="02020603050405020304" pitchFamily="18" charset="0"/>
              </a:rPr>
              <a:t>Regular-Bajo</a:t>
            </a:r>
            <a:r>
              <a:rPr lang="es-ES" sz="2000" u="none" dirty="0" smtClean="0">
                <a:solidFill>
                  <a:srgbClr val="0033CC"/>
                </a:solidFill>
                <a:latin typeface="+mj-lt"/>
                <a:ea typeface="Times New Roman" panose="02020603050405020304" pitchFamily="18" charset="0"/>
                <a:cs typeface="Times New Roman" panose="02020603050405020304" pitchFamily="18" charset="0"/>
              </a:rPr>
              <a:t> </a:t>
            </a:r>
          </a:p>
        </p:txBody>
      </p:sp>
      <p:sp>
        <p:nvSpPr>
          <p:cNvPr id="14" name="13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13059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3"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fltVal val="0"/>
                                          </p:val>
                                        </p:tav>
                                        <p:tav tm="100000">
                                          <p:val>
                                            <p:strVal val="#ppt_w"/>
                                          </p:val>
                                        </p:tav>
                                      </p:tavLst>
                                    </p:anim>
                                    <p:anim calcmode="lin" valueType="num">
                                      <p:cBhvr>
                                        <p:cTn id="11" dur="1000" fill="hold"/>
                                        <p:tgtEl>
                                          <p:spTgt spid="24"/>
                                        </p:tgtEl>
                                        <p:attrNameLst>
                                          <p:attrName>ppt_h</p:attrName>
                                        </p:attrNameLst>
                                      </p:cBhvr>
                                      <p:tavLst>
                                        <p:tav tm="0">
                                          <p:val>
                                            <p:fltVal val="0"/>
                                          </p:val>
                                        </p:tav>
                                        <p:tav tm="100000">
                                          <p:val>
                                            <p:strVal val="#ppt_h"/>
                                          </p:val>
                                        </p:tav>
                                      </p:tavLst>
                                    </p:anim>
                                    <p:animEffect transition="in" filter="fade">
                                      <p:cBhvr>
                                        <p:cTn id="12" dur="10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out)">
                                      <p:cBhvr>
                                        <p:cTn id="20" dur="1000"/>
                                        <p:tgtEl>
                                          <p:spTgt spid="16"/>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out)">
                                      <p:cBhvr>
                                        <p:cTn id="23" dur="1000"/>
                                        <p:tgtEl>
                                          <p:spTgt spid="17"/>
                                        </p:tgtEl>
                                      </p:cBhvr>
                                    </p:animEffect>
                                  </p:childTnLst>
                                </p:cTn>
                              </p:par>
                            </p:childTnLst>
                          </p:cTn>
                        </p:par>
                        <p:par>
                          <p:cTn id="24" fill="hold">
                            <p:stCondLst>
                              <p:cond delay="1000"/>
                            </p:stCondLst>
                            <p:childTnLst>
                              <p:par>
                                <p:cTn id="25" presetID="4" presetClass="entr" presetSubtype="3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ou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1" nodeType="clickEffect">
                                  <p:stCondLst>
                                    <p:cond delay="0"/>
                                  </p:stCondLst>
                                  <p:childTnLst>
                                    <p:animEffect transition="out" filter="box(out)">
                                      <p:cBhvr>
                                        <p:cTn id="31" dur="1000"/>
                                        <p:tgtEl>
                                          <p:spTgt spid="16"/>
                                        </p:tgtEl>
                                      </p:cBhvr>
                                    </p:animEffect>
                                    <p:set>
                                      <p:cBhvr>
                                        <p:cTn id="32" dur="1" fill="hold">
                                          <p:stCondLst>
                                            <p:cond delay="999"/>
                                          </p:stCondLst>
                                        </p:cTn>
                                        <p:tgtEl>
                                          <p:spTgt spid="16"/>
                                        </p:tgtEl>
                                        <p:attrNameLst>
                                          <p:attrName>style.visibility</p:attrName>
                                        </p:attrNameLst>
                                      </p:cBhvr>
                                      <p:to>
                                        <p:strVal val="hidden"/>
                                      </p:to>
                                    </p:set>
                                  </p:childTnLst>
                                </p:cTn>
                              </p:par>
                              <p:par>
                                <p:cTn id="33" presetID="4" presetClass="exit" presetSubtype="32" fill="hold" grpId="1" nodeType="withEffect">
                                  <p:stCondLst>
                                    <p:cond delay="0"/>
                                  </p:stCondLst>
                                  <p:childTnLst>
                                    <p:animEffect transition="out" filter="box(out)">
                                      <p:cBhvr>
                                        <p:cTn id="34" dur="1000"/>
                                        <p:tgtEl>
                                          <p:spTgt spid="17"/>
                                        </p:tgtEl>
                                      </p:cBhvr>
                                    </p:animEffect>
                                    <p:set>
                                      <p:cBhvr>
                                        <p:cTn id="35" dur="1" fill="hold">
                                          <p:stCondLst>
                                            <p:cond delay="999"/>
                                          </p:stCondLst>
                                        </p:cTn>
                                        <p:tgtEl>
                                          <p:spTgt spid="17"/>
                                        </p:tgtEl>
                                        <p:attrNameLst>
                                          <p:attrName>style.visibility</p:attrName>
                                        </p:attrNameLst>
                                      </p:cBhvr>
                                      <p:to>
                                        <p:strVal val="hidden"/>
                                      </p:to>
                                    </p:set>
                                  </p:childTnLst>
                                </p:cTn>
                              </p:par>
                            </p:childTnLst>
                          </p:cTn>
                        </p:par>
                        <p:par>
                          <p:cTn id="36" fill="hold">
                            <p:stCondLst>
                              <p:cond delay="1000"/>
                            </p:stCondLst>
                            <p:childTnLst>
                              <p:par>
                                <p:cTn id="37" presetID="4" presetClass="entr" presetSubtype="3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out)">
                                      <p:cBhvr>
                                        <p:cTn id="39" dur="1000"/>
                                        <p:tgtEl>
                                          <p:spTgt spid="18"/>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out)">
                                      <p:cBhvr>
                                        <p:cTn id="42" dur="1000"/>
                                        <p:tgtEl>
                                          <p:spTgt spid="19"/>
                                        </p:tgtEl>
                                      </p:cBhvr>
                                    </p:animEffect>
                                  </p:childTnLst>
                                </p:cTn>
                              </p:par>
                              <p:par>
                                <p:cTn id="43" presetID="4" presetClass="entr" presetSubtype="3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out)">
                                      <p:cBhvr>
                                        <p:cTn id="45" dur="1000"/>
                                        <p:tgtEl>
                                          <p:spTgt spid="20"/>
                                        </p:tgtEl>
                                      </p:cBhvr>
                                    </p:animEffect>
                                  </p:childTnLst>
                                </p:cTn>
                              </p:par>
                              <p:par>
                                <p:cTn id="46" presetID="4" presetClass="entr" presetSubtype="32"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out)">
                                      <p:cBhvr>
                                        <p:cTn id="48" dur="1000"/>
                                        <p:tgtEl>
                                          <p:spTgt spid="21"/>
                                        </p:tgtEl>
                                      </p:cBhvr>
                                    </p:animEffect>
                                  </p:childTnLst>
                                </p:cTn>
                              </p:par>
                            </p:childTnLst>
                          </p:cTn>
                        </p:par>
                        <p:par>
                          <p:cTn id="49" fill="hold">
                            <p:stCondLst>
                              <p:cond delay="2000"/>
                            </p:stCondLst>
                            <p:childTnLst>
                              <p:par>
                                <p:cTn id="50" presetID="4" presetClass="entr" presetSubtype="3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ox(out)">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32" fill="hold" grpId="1" nodeType="clickEffect">
                                  <p:stCondLst>
                                    <p:cond delay="0"/>
                                  </p:stCondLst>
                                  <p:childTnLst>
                                    <p:animEffect transition="out" filter="box(out)">
                                      <p:cBhvr>
                                        <p:cTn id="56" dur="1000"/>
                                        <p:tgtEl>
                                          <p:spTgt spid="20"/>
                                        </p:tgtEl>
                                      </p:cBhvr>
                                    </p:animEffect>
                                    <p:set>
                                      <p:cBhvr>
                                        <p:cTn id="57" dur="1" fill="hold">
                                          <p:stCondLst>
                                            <p:cond delay="999"/>
                                          </p:stCondLst>
                                        </p:cTn>
                                        <p:tgtEl>
                                          <p:spTgt spid="20"/>
                                        </p:tgtEl>
                                        <p:attrNameLst>
                                          <p:attrName>style.visibility</p:attrName>
                                        </p:attrNameLst>
                                      </p:cBhvr>
                                      <p:to>
                                        <p:strVal val="hidden"/>
                                      </p:to>
                                    </p:set>
                                  </p:childTnLst>
                                </p:cTn>
                              </p:par>
                              <p:par>
                                <p:cTn id="58" presetID="4" presetClass="exit" presetSubtype="32" fill="hold" grpId="1" nodeType="withEffect">
                                  <p:stCondLst>
                                    <p:cond delay="0"/>
                                  </p:stCondLst>
                                  <p:childTnLst>
                                    <p:animEffect transition="out" filter="box(out)">
                                      <p:cBhvr>
                                        <p:cTn id="59" dur="1000"/>
                                        <p:tgtEl>
                                          <p:spTgt spid="21"/>
                                        </p:tgtEl>
                                      </p:cBhvr>
                                    </p:animEffect>
                                    <p:set>
                                      <p:cBhvr>
                                        <p:cTn id="60" dur="1" fill="hold">
                                          <p:stCondLst>
                                            <p:cond delay="999"/>
                                          </p:stCondLst>
                                        </p:cTn>
                                        <p:tgtEl>
                                          <p:spTgt spid="21"/>
                                        </p:tgtEl>
                                        <p:attrNameLst>
                                          <p:attrName>style.visibility</p:attrName>
                                        </p:attrNameLst>
                                      </p:cBhvr>
                                      <p:to>
                                        <p:strVal val="hidden"/>
                                      </p:to>
                                    </p:set>
                                  </p:childTnLst>
                                </p:cTn>
                              </p:par>
                              <p:par>
                                <p:cTn id="61" presetID="4" presetClass="exit" presetSubtype="32" fill="hold" grpId="1" nodeType="withEffect">
                                  <p:stCondLst>
                                    <p:cond delay="0"/>
                                  </p:stCondLst>
                                  <p:childTnLst>
                                    <p:animEffect transition="out" filter="box(out)">
                                      <p:cBhvr>
                                        <p:cTn id="62" dur="1000"/>
                                        <p:tgtEl>
                                          <p:spTgt spid="18"/>
                                        </p:tgtEl>
                                      </p:cBhvr>
                                    </p:animEffect>
                                    <p:set>
                                      <p:cBhvr>
                                        <p:cTn id="63" dur="1" fill="hold">
                                          <p:stCondLst>
                                            <p:cond delay="999"/>
                                          </p:stCondLst>
                                        </p:cTn>
                                        <p:tgtEl>
                                          <p:spTgt spid="18"/>
                                        </p:tgtEl>
                                        <p:attrNameLst>
                                          <p:attrName>style.visibility</p:attrName>
                                        </p:attrNameLst>
                                      </p:cBhvr>
                                      <p:to>
                                        <p:strVal val="hidden"/>
                                      </p:to>
                                    </p:set>
                                  </p:childTnLst>
                                </p:cTn>
                              </p:par>
                              <p:par>
                                <p:cTn id="64" presetID="4" presetClass="exit" presetSubtype="32" fill="hold" grpId="1" nodeType="withEffect">
                                  <p:stCondLst>
                                    <p:cond delay="0"/>
                                  </p:stCondLst>
                                  <p:childTnLst>
                                    <p:animEffect transition="out" filter="box(out)">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2083" y="1123679"/>
            <a:ext cx="2488374" cy="400110"/>
          </a:xfrm>
          <a:prstGeom prst="rect">
            <a:avLst/>
          </a:prstGeom>
        </p:spPr>
        <p:txBody>
          <a:bodyPr wrap="none">
            <a:spAutoFit/>
          </a:bodyPr>
          <a:lstStyle/>
          <a:p>
            <a:r>
              <a:rPr lang="es-ES" sz="2000" b="1" u="none" dirty="0">
                <a:solidFill>
                  <a:srgbClr val="C00000"/>
                </a:solidFill>
                <a:latin typeface="+mj-lt"/>
                <a:ea typeface="Times New Roman" panose="02020603050405020304" pitchFamily="18" charset="0"/>
                <a:cs typeface="Times New Roman" panose="02020603050405020304" pitchFamily="18" charset="0"/>
              </a:rPr>
              <a:t>Tipos de Sustratos</a:t>
            </a:r>
            <a:endParaRPr lang="es-AR" sz="2000" b="1" u="none" dirty="0">
              <a:solidFill>
                <a:srgbClr val="C00000"/>
              </a:solidFill>
              <a:latin typeface="+mj-lt"/>
            </a:endParaRPr>
          </a:p>
        </p:txBody>
      </p:sp>
      <p:sp>
        <p:nvSpPr>
          <p:cNvPr id="4" name="3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graphicFrame>
        <p:nvGraphicFramePr>
          <p:cNvPr id="9" name="Tabla 2"/>
          <p:cNvGraphicFramePr>
            <a:graphicFrameLocks noGrp="1"/>
          </p:cNvGraphicFramePr>
          <p:nvPr>
            <p:extLst>
              <p:ext uri="{D42A27DB-BD31-4B8C-83A1-F6EECF244321}">
                <p14:modId xmlns:p14="http://schemas.microsoft.com/office/powerpoint/2010/main" val="3676629811"/>
              </p:ext>
            </p:extLst>
          </p:nvPr>
        </p:nvGraphicFramePr>
        <p:xfrm>
          <a:off x="260886" y="1685304"/>
          <a:ext cx="2348360" cy="1849829"/>
        </p:xfrm>
        <a:graphic>
          <a:graphicData uri="http://schemas.openxmlformats.org/drawingml/2006/table">
            <a:tbl>
              <a:tblPr firstRow="1" firstCol="1" bandRow="1">
                <a:tableStyleId>{306799F8-075E-4A3A-A7F6-7FBC6576F1A4}</a:tableStyleId>
              </a:tblPr>
              <a:tblGrid>
                <a:gridCol w="2348360"/>
              </a:tblGrid>
              <a:tr h="553829">
                <a:tc>
                  <a:txBody>
                    <a:bodyPr/>
                    <a:lstStyle/>
                    <a:p>
                      <a:pPr algn="ctr">
                        <a:lnSpc>
                          <a:spcPct val="115000"/>
                        </a:lnSpc>
                        <a:spcAft>
                          <a:spcPts val="0"/>
                        </a:spcAft>
                      </a:pPr>
                      <a:r>
                        <a:rPr lang="es-ES" sz="1600" dirty="0" smtClean="0">
                          <a:solidFill>
                            <a:schemeClr val="tx1"/>
                          </a:solidFill>
                          <a:effectLst/>
                        </a:rPr>
                        <a:t>Residuos</a:t>
                      </a:r>
                      <a:r>
                        <a:rPr lang="es-ES" sz="1600" baseline="0" dirty="0" smtClean="0">
                          <a:solidFill>
                            <a:schemeClr val="tx1"/>
                          </a:solidFill>
                          <a:effectLst/>
                        </a:rPr>
                        <a:t> Agrícolas</a:t>
                      </a:r>
                      <a:endParaRPr lang="es-A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32000">
                <a:tc>
                  <a:txBody>
                    <a:bodyPr/>
                    <a:lstStyle/>
                    <a:p>
                      <a:pPr algn="l">
                        <a:lnSpc>
                          <a:spcPct val="115000"/>
                        </a:lnSpc>
                        <a:spcAft>
                          <a:spcPts val="0"/>
                        </a:spcAft>
                      </a:pPr>
                      <a:r>
                        <a:rPr lang="es-ES" sz="1400" b="0" dirty="0" smtClean="0">
                          <a:solidFill>
                            <a:schemeClr val="tx1"/>
                          </a:solidFill>
                          <a:effectLst/>
                        </a:rPr>
                        <a:t>  - Desechos de molienda;</a:t>
                      </a:r>
                      <a:endParaRPr lang="es-A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r>
              <a:tr h="432000">
                <a:tc>
                  <a:txBody>
                    <a:bodyPr/>
                    <a:lstStyle/>
                    <a:p>
                      <a:pPr algn="l">
                        <a:lnSpc>
                          <a:spcPct val="115000"/>
                        </a:lnSpc>
                        <a:spcAft>
                          <a:spcPts val="0"/>
                        </a:spcAft>
                      </a:pPr>
                      <a:r>
                        <a:rPr lang="es-ES" sz="1400" b="0" dirty="0" smtClean="0">
                          <a:solidFill>
                            <a:schemeClr val="tx1"/>
                          </a:solidFill>
                          <a:effectLst/>
                        </a:rPr>
                        <a:t>  - Maíz ensilado;</a:t>
                      </a:r>
                      <a:endParaRPr lang="es-A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r>
              <a:tr h="432000">
                <a:tc>
                  <a:txBody>
                    <a:bodyPr/>
                    <a:lstStyle/>
                    <a:p>
                      <a:pPr algn="l">
                        <a:lnSpc>
                          <a:spcPct val="115000"/>
                        </a:lnSpc>
                        <a:spcAft>
                          <a:spcPts val="0"/>
                        </a:spcAft>
                      </a:pPr>
                      <a:r>
                        <a:rPr lang="es-ES" sz="1400" b="0" dirty="0" smtClean="0">
                          <a:solidFill>
                            <a:schemeClr val="tx1"/>
                          </a:solidFill>
                          <a:effectLst/>
                        </a:rPr>
                        <a:t>  - Residuos</a:t>
                      </a:r>
                      <a:r>
                        <a:rPr lang="es-ES" sz="1400" b="0" baseline="0" dirty="0" smtClean="0">
                          <a:solidFill>
                            <a:schemeClr val="tx1"/>
                          </a:solidFill>
                          <a:effectLst/>
                        </a:rPr>
                        <a:t> </a:t>
                      </a:r>
                      <a:r>
                        <a:rPr lang="es-ES" sz="1400" b="0" baseline="0" dirty="0" err="1" smtClean="0">
                          <a:solidFill>
                            <a:schemeClr val="tx1"/>
                          </a:solidFill>
                          <a:effectLst/>
                        </a:rPr>
                        <a:t>fruti</a:t>
                      </a:r>
                      <a:r>
                        <a:rPr lang="es-ES" sz="1400" b="0" baseline="0" dirty="0" smtClean="0">
                          <a:solidFill>
                            <a:schemeClr val="tx1"/>
                          </a:solidFill>
                          <a:effectLst/>
                        </a:rPr>
                        <a:t>-hortícolas.</a:t>
                      </a:r>
                      <a:endParaRPr lang="es-A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r>
            </a:tbl>
          </a:graphicData>
        </a:graphic>
      </p:graphicFrame>
      <p:graphicFrame>
        <p:nvGraphicFramePr>
          <p:cNvPr id="10" name="Tabla 2"/>
          <p:cNvGraphicFramePr>
            <a:graphicFrameLocks noGrp="1"/>
          </p:cNvGraphicFramePr>
          <p:nvPr>
            <p:extLst>
              <p:ext uri="{D42A27DB-BD31-4B8C-83A1-F6EECF244321}">
                <p14:modId xmlns:p14="http://schemas.microsoft.com/office/powerpoint/2010/main" val="3676629811"/>
              </p:ext>
            </p:extLst>
          </p:nvPr>
        </p:nvGraphicFramePr>
        <p:xfrm>
          <a:off x="2693773" y="2134475"/>
          <a:ext cx="2759685" cy="3298248"/>
        </p:xfrm>
        <a:graphic>
          <a:graphicData uri="http://schemas.openxmlformats.org/drawingml/2006/table">
            <a:tbl>
              <a:tblPr firstRow="1" firstCol="1" bandRow="1">
                <a:tableStyleId>{638B1855-1B75-4FBE-930C-398BA8C253C6}</a:tableStyleId>
              </a:tblPr>
              <a:tblGrid>
                <a:gridCol w="2759685"/>
              </a:tblGrid>
              <a:tr h="591425">
                <a:tc>
                  <a:txBody>
                    <a:bodyPr/>
                    <a:lstStyle/>
                    <a:p>
                      <a:pPr algn="ctr">
                        <a:lnSpc>
                          <a:spcPct val="115000"/>
                        </a:lnSpc>
                        <a:spcAft>
                          <a:spcPts val="0"/>
                        </a:spcAft>
                      </a:pPr>
                      <a:r>
                        <a:rPr lang="es-ES" sz="1600" dirty="0" smtClean="0">
                          <a:solidFill>
                            <a:schemeClr val="tx1"/>
                          </a:solidFill>
                          <a:effectLst/>
                        </a:rPr>
                        <a:t>Residuos</a:t>
                      </a:r>
                      <a:r>
                        <a:rPr lang="es-ES" sz="1600" baseline="0" dirty="0" smtClean="0">
                          <a:solidFill>
                            <a:schemeClr val="tx1"/>
                          </a:solidFill>
                          <a:effectLst/>
                        </a:rPr>
                        <a:t> de Ganadería</a:t>
                      </a:r>
                      <a:endParaRPr lang="es-A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32000">
                <a:tc>
                  <a:txBody>
                    <a:bodyPr/>
                    <a:lstStyle/>
                    <a:p>
                      <a:pPr algn="l">
                        <a:lnSpc>
                          <a:spcPct val="115000"/>
                        </a:lnSpc>
                        <a:spcAft>
                          <a:spcPts val="0"/>
                        </a:spcAft>
                      </a:pP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546823">
                <a:tc>
                  <a:txBody>
                    <a:bodyPr/>
                    <a:lstStyle/>
                    <a:p>
                      <a:pPr algn="l">
                        <a:lnSpc>
                          <a:spcPct val="115000"/>
                        </a:lnSpc>
                        <a:spcAft>
                          <a:spcPts val="0"/>
                        </a:spcAft>
                      </a:pPr>
                      <a:r>
                        <a:rPr lang="es-ES" sz="1400" b="0" kern="1200" dirty="0" smtClean="0">
                          <a:solidFill>
                            <a:schemeClr val="tx1"/>
                          </a:solidFill>
                          <a:effectLst/>
                          <a:latin typeface="+mn-lt"/>
                          <a:ea typeface="+mn-ea"/>
                          <a:cs typeface="+mn-cs"/>
                        </a:rPr>
                        <a:t>  - Efluentes de tambos vacunos;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ES" sz="1400" b="0" kern="1200" dirty="0" smtClean="0">
                          <a:solidFill>
                            <a:schemeClr val="tx1"/>
                          </a:solidFill>
                          <a:effectLst/>
                          <a:latin typeface="+mn-lt"/>
                          <a:ea typeface="+mn-ea"/>
                          <a:cs typeface="+mn-cs"/>
                        </a:rPr>
                        <a:t>  - Estiércol vacuno;</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Estiércol de caballo;</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Mezclas de estiércoles;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Purín</a:t>
                      </a:r>
                      <a:r>
                        <a:rPr lang="es-ES" sz="1400" b="0" kern="1200" baseline="0" dirty="0" smtClean="0">
                          <a:solidFill>
                            <a:schemeClr val="tx1"/>
                          </a:solidFill>
                          <a:effectLst/>
                          <a:latin typeface="+mn-lt"/>
                          <a:ea typeface="+mn-ea"/>
                          <a:cs typeface="+mn-cs"/>
                        </a:rPr>
                        <a:t> de cerdos.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bl>
          </a:graphicData>
        </a:graphic>
      </p:graphicFrame>
      <p:graphicFrame>
        <p:nvGraphicFramePr>
          <p:cNvPr id="12" name="Tabla 2"/>
          <p:cNvGraphicFramePr>
            <a:graphicFrameLocks noGrp="1"/>
          </p:cNvGraphicFramePr>
          <p:nvPr>
            <p:extLst>
              <p:ext uri="{D42A27DB-BD31-4B8C-83A1-F6EECF244321}">
                <p14:modId xmlns:p14="http://schemas.microsoft.com/office/powerpoint/2010/main" val="3676629811"/>
              </p:ext>
            </p:extLst>
          </p:nvPr>
        </p:nvGraphicFramePr>
        <p:xfrm>
          <a:off x="295496" y="4077730"/>
          <a:ext cx="2348360" cy="2049754"/>
        </p:xfrm>
        <a:graphic>
          <a:graphicData uri="http://schemas.openxmlformats.org/drawingml/2006/table">
            <a:tbl>
              <a:tblPr firstRow="1" firstCol="1" bandRow="1">
                <a:tableStyleId>{327F97BB-C833-4FB7-BDE5-3F7075034690}</a:tableStyleId>
              </a:tblPr>
              <a:tblGrid>
                <a:gridCol w="2348360"/>
              </a:tblGrid>
              <a:tr h="753754">
                <a:tc>
                  <a:txBody>
                    <a:bodyPr/>
                    <a:lstStyle/>
                    <a:p>
                      <a:pPr algn="ctr">
                        <a:lnSpc>
                          <a:spcPct val="115000"/>
                        </a:lnSpc>
                        <a:spcAft>
                          <a:spcPts val="0"/>
                        </a:spcAft>
                      </a:pPr>
                      <a:r>
                        <a:rPr lang="es-ES" sz="1600" dirty="0" smtClean="0">
                          <a:solidFill>
                            <a:schemeClr val="tx1"/>
                          </a:solidFill>
                          <a:effectLst/>
                        </a:rPr>
                        <a:t>Residuos</a:t>
                      </a:r>
                      <a:r>
                        <a:rPr lang="es-ES" sz="1600" baseline="0" dirty="0" smtClean="0">
                          <a:solidFill>
                            <a:schemeClr val="tx1"/>
                          </a:solidFill>
                          <a:effectLst/>
                        </a:rPr>
                        <a:t> Urbanos</a:t>
                      </a:r>
                      <a:endParaRPr lang="es-A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32000">
                <a:tc>
                  <a:txBody>
                    <a:bodyPr/>
                    <a:lstStyle/>
                    <a:p>
                      <a:pPr algn="l">
                        <a:lnSpc>
                          <a:spcPct val="115000"/>
                        </a:lnSpc>
                        <a:spcAft>
                          <a:spcPts val="0"/>
                        </a:spcAft>
                      </a:pPr>
                      <a:r>
                        <a:rPr lang="es-ES" sz="1400" b="0" kern="1200" dirty="0" smtClean="0">
                          <a:solidFill>
                            <a:schemeClr val="tx1"/>
                          </a:solidFill>
                          <a:effectLst/>
                          <a:latin typeface="+mn-lt"/>
                          <a:ea typeface="+mn-ea"/>
                          <a:cs typeface="+mn-cs"/>
                        </a:rPr>
                        <a:t>  - FORSU;</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ES" sz="1400" b="0" kern="1200" dirty="0" smtClean="0">
                          <a:solidFill>
                            <a:schemeClr val="tx1"/>
                          </a:solidFill>
                          <a:effectLst/>
                          <a:latin typeface="+mn-lt"/>
                          <a:ea typeface="+mn-ea"/>
                          <a:cs typeface="+mn-cs"/>
                        </a:rPr>
                        <a:t>  - Barros cloacales;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ES" sz="1400" b="0" kern="1200" dirty="0" smtClean="0">
                          <a:solidFill>
                            <a:schemeClr val="tx1"/>
                          </a:solidFill>
                          <a:effectLst/>
                          <a:latin typeface="+mn-lt"/>
                          <a:ea typeface="+mn-ea"/>
                          <a:cs typeface="+mn-cs"/>
                        </a:rPr>
                        <a:t>  - Efluentes cloacales.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bl>
          </a:graphicData>
        </a:graphic>
      </p:graphicFrame>
      <p:graphicFrame>
        <p:nvGraphicFramePr>
          <p:cNvPr id="13" name="Tabla 2"/>
          <p:cNvGraphicFramePr>
            <a:graphicFrameLocks noGrp="1"/>
          </p:cNvGraphicFramePr>
          <p:nvPr>
            <p:extLst>
              <p:ext uri="{D42A27DB-BD31-4B8C-83A1-F6EECF244321}">
                <p14:modId xmlns:p14="http://schemas.microsoft.com/office/powerpoint/2010/main" val="3676629811"/>
              </p:ext>
            </p:extLst>
          </p:nvPr>
        </p:nvGraphicFramePr>
        <p:xfrm>
          <a:off x="5631616" y="1331977"/>
          <a:ext cx="3266720" cy="5403191"/>
        </p:xfrm>
        <a:graphic>
          <a:graphicData uri="http://schemas.openxmlformats.org/drawingml/2006/table">
            <a:tbl>
              <a:tblPr firstRow="1" firstCol="1" bandRow="1">
                <a:tableStyleId>{E269D01E-BC32-4049-B463-5C60D7B0CCD2}</a:tableStyleId>
              </a:tblPr>
              <a:tblGrid>
                <a:gridCol w="3266720"/>
              </a:tblGrid>
              <a:tr h="593404">
                <a:tc>
                  <a:txBody>
                    <a:bodyPr/>
                    <a:lstStyle/>
                    <a:p>
                      <a:pPr algn="ctr">
                        <a:lnSpc>
                          <a:spcPct val="115000"/>
                        </a:lnSpc>
                        <a:spcAft>
                          <a:spcPts val="0"/>
                        </a:spcAft>
                      </a:pPr>
                      <a:r>
                        <a:rPr lang="es-ES" sz="1600" dirty="0" smtClean="0">
                          <a:solidFill>
                            <a:schemeClr val="tx1"/>
                          </a:solidFill>
                          <a:effectLst/>
                        </a:rPr>
                        <a:t>Residuos</a:t>
                      </a:r>
                      <a:r>
                        <a:rPr lang="es-ES" sz="1600" baseline="0" dirty="0" smtClean="0">
                          <a:solidFill>
                            <a:schemeClr val="tx1"/>
                          </a:solidFill>
                          <a:effectLst/>
                        </a:rPr>
                        <a:t> Industriales</a:t>
                      </a:r>
                      <a:endParaRPr lang="es-A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432000">
                <a:tc>
                  <a:txBody>
                    <a:bodyPr/>
                    <a:lstStyle/>
                    <a:p>
                      <a:pPr algn="l">
                        <a:lnSpc>
                          <a:spcPct val="115000"/>
                        </a:lnSpc>
                        <a:spcAft>
                          <a:spcPts val="0"/>
                        </a:spcAft>
                      </a:pPr>
                      <a:r>
                        <a:rPr lang="es-ES" sz="1400" b="0" kern="1200" dirty="0" smtClean="0">
                          <a:solidFill>
                            <a:schemeClr val="tx1"/>
                          </a:solidFill>
                          <a:effectLst/>
                          <a:latin typeface="+mn-lt"/>
                          <a:ea typeface="+mn-ea"/>
                          <a:cs typeface="+mn-cs"/>
                        </a:rPr>
                        <a:t>  - Efluentes citrícolas;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58649">
                <a:tc>
                  <a:txBody>
                    <a:bodyPr/>
                    <a:lstStyle/>
                    <a:p>
                      <a:pPr algn="l">
                        <a:lnSpc>
                          <a:spcPct val="115000"/>
                        </a:lnSpc>
                        <a:spcAft>
                          <a:spcPts val="0"/>
                        </a:spcAft>
                      </a:pPr>
                      <a:r>
                        <a:rPr lang="es-ES" sz="1400" b="0" kern="1200" dirty="0" smtClean="0">
                          <a:solidFill>
                            <a:schemeClr val="tx1"/>
                          </a:solidFill>
                          <a:effectLst/>
                          <a:latin typeface="+mn-lt"/>
                          <a:ea typeface="+mn-ea"/>
                          <a:cs typeface="+mn-cs"/>
                        </a:rPr>
                        <a:t>  - Efluentes de cervecería;</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63138">
                <a:tc>
                  <a:txBody>
                    <a:bodyPr/>
                    <a:lstStyle/>
                    <a:p>
                      <a:pPr algn="l">
                        <a:lnSpc>
                          <a:spcPct val="115000"/>
                        </a:lnSpc>
                        <a:spcAft>
                          <a:spcPts val="0"/>
                        </a:spcAft>
                      </a:pPr>
                      <a:r>
                        <a:rPr lang="es-ES" sz="1400" b="0" kern="1200" dirty="0" smtClean="0">
                          <a:solidFill>
                            <a:schemeClr val="tx1"/>
                          </a:solidFill>
                          <a:effectLst/>
                          <a:latin typeface="+mn-lt"/>
                          <a:ea typeface="+mn-ea"/>
                          <a:cs typeface="+mn-cs"/>
                        </a:rPr>
                        <a:t>  - Efluentes de frigoríficos;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Efluentes de la industria del papel;</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Efluentes de industrias</a:t>
                      </a:r>
                      <a:r>
                        <a:rPr lang="es-ES" sz="1400" b="0" kern="1200" baseline="0" dirty="0" smtClean="0">
                          <a:solidFill>
                            <a:schemeClr val="tx1"/>
                          </a:solidFill>
                          <a:effectLst/>
                          <a:latin typeface="+mn-lt"/>
                          <a:ea typeface="+mn-ea"/>
                          <a:cs typeface="+mn-cs"/>
                        </a:rPr>
                        <a:t> lácteas;</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Efluentes producción de levaduras; </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Efluentes producción de yerba mate;</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Residuo</a:t>
                      </a:r>
                      <a:r>
                        <a:rPr lang="es-ES" sz="1400" b="0" kern="1200" dirty="0" smtClean="0">
                          <a:solidFill>
                            <a:schemeClr val="tx1"/>
                          </a:solidFill>
                          <a:effectLst/>
                          <a:latin typeface="+mn-lt"/>
                          <a:ea typeface="+mn-ea"/>
                          <a:cs typeface="+mn-cs"/>
                        </a:rPr>
                        <a:t>s producción de mandioca;</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a:t>
                      </a:r>
                      <a:r>
                        <a:rPr lang="es-ES" sz="1400" b="0" kern="1200" dirty="0" smtClean="0">
                          <a:solidFill>
                            <a:schemeClr val="tx1"/>
                          </a:solidFill>
                          <a:effectLst/>
                          <a:latin typeface="+mn-lt"/>
                          <a:ea typeface="+mn-ea"/>
                          <a:cs typeface="+mn-cs"/>
                        </a:rPr>
                        <a:t>Suero de quesería;</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Glicerina;</a:t>
                      </a:r>
                      <a:r>
                        <a:rPr lang="es-ES" sz="1400" b="0" kern="1200" dirty="0" smtClean="0">
                          <a:solidFill>
                            <a:schemeClr val="tx1"/>
                          </a:solidFill>
                          <a:effectLst/>
                          <a:latin typeface="+mn-lt"/>
                          <a:ea typeface="+mn-ea"/>
                          <a:cs typeface="+mn-cs"/>
                        </a:rPr>
                        <a:t> </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r h="432000">
                <a:tc>
                  <a:txBody>
                    <a:bodyPr/>
                    <a:lstStyle/>
                    <a:p>
                      <a:pPr algn="l">
                        <a:lnSpc>
                          <a:spcPct val="115000"/>
                        </a:lnSpc>
                        <a:spcAft>
                          <a:spcPts val="0"/>
                        </a:spcAft>
                      </a:pPr>
                      <a:r>
                        <a:rPr lang="es-AR" sz="1400" b="0" kern="1200" dirty="0" smtClean="0">
                          <a:solidFill>
                            <a:schemeClr val="tx1"/>
                          </a:solidFill>
                          <a:effectLst/>
                          <a:latin typeface="+mn-lt"/>
                          <a:ea typeface="+mn-ea"/>
                          <a:cs typeface="+mn-cs"/>
                        </a:rPr>
                        <a:t>  - Vinaza;</a:t>
                      </a:r>
                      <a:r>
                        <a:rPr lang="es-ES" sz="1400" b="0" kern="1200" dirty="0" smtClean="0">
                          <a:solidFill>
                            <a:schemeClr val="tx1"/>
                          </a:solidFill>
                          <a:effectLst/>
                          <a:latin typeface="+mn-lt"/>
                          <a:ea typeface="+mn-ea"/>
                          <a:cs typeface="+mn-cs"/>
                        </a:rPr>
                        <a:t> </a:t>
                      </a:r>
                      <a:endParaRPr lang="es-AR" sz="1400" b="0" kern="1200" dirty="0">
                        <a:solidFill>
                          <a:schemeClr val="tx1"/>
                        </a:solidFill>
                        <a:effectLst/>
                        <a:latin typeface="+mn-lt"/>
                        <a:ea typeface="+mn-ea"/>
                        <a:cs typeface="+mn-cs"/>
                      </a:endParaRPr>
                    </a:p>
                  </a:txBody>
                  <a:tcPr marL="44450" marR="44450" marT="0" marB="0" anchor="ctr">
                    <a:solidFill>
                      <a:schemeClr val="bg1"/>
                    </a:solidFill>
                  </a:tcPr>
                </a:tc>
              </a:tr>
            </a:tbl>
          </a:graphicData>
        </a:graphic>
      </p:graphicFrame>
      <p:sp>
        <p:nvSpPr>
          <p:cNvPr id="8" name="7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3552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nodeType="afterEffect">
                                  <p:stCondLst>
                                    <p:cond delay="3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5000"/>
                            </p:stCondLst>
                            <p:childTnLst>
                              <p:par>
                                <p:cTn id="17" presetID="55" presetClass="entr" presetSubtype="0" fill="hold" nodeType="afterEffect">
                                  <p:stCondLst>
                                    <p:cond delay="4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10500"/>
                            </p:stCondLst>
                            <p:childTnLst>
                              <p:par>
                                <p:cTn id="23" presetID="55" presetClass="entr" presetSubtype="0" fill="hold" nodeType="afterEffect">
                                  <p:stCondLst>
                                    <p:cond delay="30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referRelativeResize="0">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178366" y="1770742"/>
            <a:ext cx="7174802" cy="4688367"/>
          </a:xfrm>
          <a:prstGeom prst="rect">
            <a:avLst/>
          </a:prstGeom>
          <a:noFill/>
          <a:ln>
            <a:noFill/>
          </a:ln>
          <a:extLst>
            <a:ext uri="{53640926-AAD7-44D8-BBD7-CCE9431645EC}">
              <a14:shadowObscured xmlns:a14="http://schemas.microsoft.com/office/drawing/2010/main"/>
            </a:ext>
          </a:extLst>
        </p:spPr>
      </p:pic>
      <p:sp>
        <p:nvSpPr>
          <p:cNvPr id="4" name="3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sp>
        <p:nvSpPr>
          <p:cNvPr id="6" name="Rectángulo 2"/>
          <p:cNvSpPr/>
          <p:nvPr/>
        </p:nvSpPr>
        <p:spPr>
          <a:xfrm>
            <a:off x="239726" y="1222533"/>
            <a:ext cx="2488374" cy="400110"/>
          </a:xfrm>
          <a:prstGeom prst="rect">
            <a:avLst/>
          </a:prstGeom>
        </p:spPr>
        <p:txBody>
          <a:bodyPr wrap="none">
            <a:spAutoFit/>
          </a:bodyPr>
          <a:lstStyle/>
          <a:p>
            <a:r>
              <a:rPr lang="es-ES" sz="2000" b="1" u="none" dirty="0">
                <a:solidFill>
                  <a:srgbClr val="C00000"/>
                </a:solidFill>
                <a:latin typeface="+mj-lt"/>
                <a:ea typeface="Times New Roman" panose="02020603050405020304" pitchFamily="18" charset="0"/>
                <a:cs typeface="Times New Roman" panose="02020603050405020304" pitchFamily="18" charset="0"/>
              </a:rPr>
              <a:t>Tipos de </a:t>
            </a:r>
            <a:r>
              <a:rPr lang="es-ES" sz="2000" b="1" u="none" dirty="0" smtClean="0">
                <a:solidFill>
                  <a:srgbClr val="C00000"/>
                </a:solidFill>
                <a:latin typeface="+mj-lt"/>
                <a:ea typeface="Times New Roman" panose="02020603050405020304" pitchFamily="18" charset="0"/>
                <a:cs typeface="Times New Roman" panose="02020603050405020304" pitchFamily="18" charset="0"/>
              </a:rPr>
              <a:t>Sustratos</a:t>
            </a:r>
            <a:endParaRPr lang="es-AR" sz="2000" b="1" u="none" dirty="0">
              <a:solidFill>
                <a:srgbClr val="C00000"/>
              </a:solidFill>
              <a:latin typeface="+mj-lt"/>
            </a:endParaRPr>
          </a:p>
        </p:txBody>
      </p:sp>
      <p:sp>
        <p:nvSpPr>
          <p:cNvPr id="5" name="4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1100616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3360" y="1568865"/>
            <a:ext cx="3520439" cy="3256406"/>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a:ext>
            </a:extLst>
          </a:blip>
          <a:srcRect t="5099"/>
          <a:stretch/>
        </p:blipFill>
        <p:spPr>
          <a:xfrm>
            <a:off x="3733799" y="2514600"/>
            <a:ext cx="2357178" cy="682468"/>
          </a:xfrm>
          <a:prstGeom prst="rect">
            <a:avLst/>
          </a:prstGeom>
        </p:spPr>
      </p:pic>
      <p:sp>
        <p:nvSpPr>
          <p:cNvPr id="5" name="CuadroTexto 4"/>
          <p:cNvSpPr txBox="1"/>
          <p:nvPr/>
        </p:nvSpPr>
        <p:spPr bwMode="auto">
          <a:xfrm>
            <a:off x="3219450" y="1719265"/>
            <a:ext cx="1562099"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tx1"/>
                </a:solidFill>
                <a:effectLst/>
                <a:uLnTx/>
                <a:uFillTx/>
                <a:latin typeface="+mj-lt"/>
                <a:ea typeface="+mj-ea"/>
                <a:cs typeface="+mj-cs"/>
              </a:rPr>
              <a:t>Sector Privado</a:t>
            </a:r>
          </a:p>
        </p:txBody>
      </p:sp>
      <p:pic>
        <p:nvPicPr>
          <p:cNvPr id="12" name="Imagen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12388" y="3770590"/>
            <a:ext cx="3063241" cy="3007206"/>
          </a:xfrm>
          <a:prstGeom prst="rect">
            <a:avLst/>
          </a:prstGeom>
        </p:spPr>
      </p:pic>
      <p:pic>
        <p:nvPicPr>
          <p:cNvPr id="13" name="Imagen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73578" y="5532120"/>
            <a:ext cx="2801205" cy="933735"/>
          </a:xfrm>
          <a:prstGeom prst="rect">
            <a:avLst/>
          </a:prstGeom>
        </p:spPr>
      </p:pic>
      <p:cxnSp>
        <p:nvCxnSpPr>
          <p:cNvPr id="15" name="Conector recto 14"/>
          <p:cNvCxnSpPr/>
          <p:nvPr/>
        </p:nvCxnSpPr>
        <p:spPr bwMode="auto">
          <a:xfrm flipV="1">
            <a:off x="426720" y="4922984"/>
            <a:ext cx="414528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auto">
          <a:xfrm flipV="1">
            <a:off x="4572000" y="3489973"/>
            <a:ext cx="0" cy="1444441"/>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auto">
          <a:xfrm flipV="1">
            <a:off x="4572000" y="3501867"/>
            <a:ext cx="414528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bwMode="auto">
          <a:xfrm>
            <a:off x="6979920" y="3647479"/>
            <a:ext cx="1562099" cy="24622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1600" b="1" i="0" u="none" strike="noStrike" kern="0" cap="none" spc="0" normalizeH="0" baseline="0" noProof="0" dirty="0" smtClean="0">
                <a:ln>
                  <a:noFill/>
                </a:ln>
                <a:solidFill>
                  <a:schemeClr val="tx1"/>
                </a:solidFill>
                <a:effectLst/>
                <a:uLnTx/>
                <a:uFillTx/>
                <a:latin typeface="+mj-lt"/>
                <a:ea typeface="+mj-ea"/>
                <a:cs typeface="+mj-cs"/>
              </a:rPr>
              <a:t>Sector Público</a:t>
            </a:r>
          </a:p>
        </p:txBody>
      </p:sp>
      <p:sp>
        <p:nvSpPr>
          <p:cNvPr id="14" name="13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OPERATIVAS</a:t>
            </a:r>
          </a:p>
        </p:txBody>
      </p:sp>
      <p:sp>
        <p:nvSpPr>
          <p:cNvPr id="17" name="Rectángulo 2"/>
          <p:cNvSpPr/>
          <p:nvPr/>
        </p:nvSpPr>
        <p:spPr>
          <a:xfrm>
            <a:off x="239726" y="1222533"/>
            <a:ext cx="2488374" cy="400110"/>
          </a:xfrm>
          <a:prstGeom prst="rect">
            <a:avLst/>
          </a:prstGeom>
        </p:spPr>
        <p:txBody>
          <a:bodyPr wrap="none">
            <a:spAutoFit/>
          </a:bodyPr>
          <a:lstStyle/>
          <a:p>
            <a:r>
              <a:rPr lang="es-ES" sz="2000" b="1" u="none" dirty="0">
                <a:solidFill>
                  <a:srgbClr val="C00000"/>
                </a:solidFill>
                <a:latin typeface="+mj-lt"/>
                <a:ea typeface="Times New Roman" panose="02020603050405020304" pitchFamily="18" charset="0"/>
                <a:cs typeface="Times New Roman" panose="02020603050405020304" pitchFamily="18" charset="0"/>
              </a:rPr>
              <a:t>Tipos de </a:t>
            </a:r>
            <a:r>
              <a:rPr lang="es-ES" sz="2000" b="1" u="none" dirty="0" smtClean="0">
                <a:solidFill>
                  <a:srgbClr val="C00000"/>
                </a:solidFill>
                <a:latin typeface="+mj-lt"/>
                <a:ea typeface="Times New Roman" panose="02020603050405020304" pitchFamily="18" charset="0"/>
                <a:cs typeface="Times New Roman" panose="02020603050405020304" pitchFamily="18" charset="0"/>
              </a:rPr>
              <a:t>Sustratos</a:t>
            </a:r>
            <a:endParaRPr lang="es-AR" sz="2000" b="1" u="none" dirty="0">
              <a:solidFill>
                <a:srgbClr val="C00000"/>
              </a:solidFill>
              <a:latin typeface="+mj-lt"/>
            </a:endParaRPr>
          </a:p>
        </p:txBody>
      </p:sp>
      <p:sp>
        <p:nvSpPr>
          <p:cNvPr id="16" name="15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5965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0" fill="hold"/>
                                        <p:tgtEl>
                                          <p:spTgt spid="17"/>
                                        </p:tgtEl>
                                        <p:attrNameLst>
                                          <p:attrName>ppt_w</p:attrName>
                                        </p:attrNameLst>
                                      </p:cBhvr>
                                      <p:tavLst>
                                        <p:tav tm="0">
                                          <p:val>
                                            <p:fltVal val="0"/>
                                          </p:val>
                                        </p:tav>
                                        <p:tav tm="100000">
                                          <p:val>
                                            <p:strVal val="#ppt_w"/>
                                          </p:val>
                                        </p:tav>
                                      </p:tavLst>
                                    </p:anim>
                                    <p:anim calcmode="lin" valueType="num">
                                      <p:cBhvr>
                                        <p:cTn id="18" dur="2000" fill="hold"/>
                                        <p:tgtEl>
                                          <p:spTgt spid="17"/>
                                        </p:tgtEl>
                                        <p:attrNameLst>
                                          <p:attrName>ppt_h</p:attrName>
                                        </p:attrNameLst>
                                      </p:cBhvr>
                                      <p:tavLst>
                                        <p:tav tm="0">
                                          <p:val>
                                            <p:fltVal val="0"/>
                                          </p:val>
                                        </p:tav>
                                        <p:tav tm="100000">
                                          <p:val>
                                            <p:strVal val="#ppt_h"/>
                                          </p:val>
                                        </p:tav>
                                      </p:tavLst>
                                    </p:anim>
                                    <p:animEffect transition="in" filter="fade">
                                      <p:cBhvr>
                                        <p:cTn id="19" dur="2000"/>
                                        <p:tgtEl>
                                          <p:spTgt spid="17"/>
                                        </p:tgtEl>
                                      </p:cBhvr>
                                    </p:animEffect>
                                  </p:childTnLst>
                                </p:cTn>
                              </p:par>
                              <p:par>
                                <p:cTn id="20" presetID="53"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to="" calcmode="lin" valueType="num">
                                      <p:cBhvr>
                                        <p:cTn id="29" dur="1" fill="hold"/>
                                        <p:tgtEl>
                                          <p:spTgt spid="15"/>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to="" calcmode="lin" valueType="num">
                                      <p:cBhvr>
                                        <p:cTn id="32" dur="1" fill="hold"/>
                                        <p:tgtEl>
                                          <p:spTgt spid="18"/>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to="" calcmode="lin" valueType="num">
                                      <p:cBhvr>
                                        <p:cTn id="35" dur="1" fill="hold"/>
                                        <p:tgtEl>
                                          <p:spTgt spid="21"/>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000" fill="hold"/>
                                        <p:tgtEl>
                                          <p:spTgt spid="13"/>
                                        </p:tgtEl>
                                        <p:attrNameLst>
                                          <p:attrName>ppt_w</p:attrName>
                                        </p:attrNameLst>
                                      </p:cBhvr>
                                      <p:tavLst>
                                        <p:tav tm="0">
                                          <p:val>
                                            <p:fltVal val="0"/>
                                          </p:val>
                                        </p:tav>
                                        <p:tav tm="100000">
                                          <p:val>
                                            <p:strVal val="#ppt_w"/>
                                          </p:val>
                                        </p:tav>
                                      </p:tavLst>
                                    </p:anim>
                                    <p:anim calcmode="lin" valueType="num">
                                      <p:cBhvr>
                                        <p:cTn id="41" dur="2000" fill="hold"/>
                                        <p:tgtEl>
                                          <p:spTgt spid="13"/>
                                        </p:tgtEl>
                                        <p:attrNameLst>
                                          <p:attrName>ppt_h</p:attrName>
                                        </p:attrNameLst>
                                      </p:cBhvr>
                                      <p:tavLst>
                                        <p:tav tm="0">
                                          <p:val>
                                            <p:fltVal val="0"/>
                                          </p:val>
                                        </p:tav>
                                        <p:tav tm="100000">
                                          <p:val>
                                            <p:strVal val="#ppt_h"/>
                                          </p:val>
                                        </p:tav>
                                      </p:tavLst>
                                    </p:anim>
                                    <p:animEffect transition="in" filter="fade">
                                      <p:cBhvr>
                                        <p:cTn id="42" dur="2000"/>
                                        <p:tgtEl>
                                          <p:spTgt spid="13"/>
                                        </p:tgtEl>
                                      </p:cBhvr>
                                    </p:animEffect>
                                  </p:childTnLst>
                                </p:cTn>
                              </p:par>
                              <p:par>
                                <p:cTn id="43" presetID="53"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0" fill="hold"/>
                                        <p:tgtEl>
                                          <p:spTgt spid="12"/>
                                        </p:tgtEl>
                                        <p:attrNameLst>
                                          <p:attrName>ppt_w</p:attrName>
                                        </p:attrNameLst>
                                      </p:cBhvr>
                                      <p:tavLst>
                                        <p:tav tm="0">
                                          <p:val>
                                            <p:fltVal val="0"/>
                                          </p:val>
                                        </p:tav>
                                        <p:tav tm="100000">
                                          <p:val>
                                            <p:strVal val="#ppt_w"/>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Effect transition="in" filter="fade">
                                      <p:cBhvr>
                                        <p:cTn id="47" dur="2000"/>
                                        <p:tgtEl>
                                          <p:spTgt spid="12"/>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000" fill="hold"/>
                                        <p:tgtEl>
                                          <p:spTgt spid="22"/>
                                        </p:tgtEl>
                                        <p:attrNameLst>
                                          <p:attrName>ppt_w</p:attrName>
                                        </p:attrNameLst>
                                      </p:cBhvr>
                                      <p:tavLst>
                                        <p:tav tm="0">
                                          <p:val>
                                            <p:fltVal val="0"/>
                                          </p:val>
                                        </p:tav>
                                        <p:tav tm="100000">
                                          <p:val>
                                            <p:strVal val="#ppt_w"/>
                                          </p:val>
                                        </p:tav>
                                      </p:tavLst>
                                    </p:anim>
                                    <p:anim calcmode="lin" valueType="num">
                                      <p:cBhvr>
                                        <p:cTn id="51" dur="2000" fill="hold"/>
                                        <p:tgtEl>
                                          <p:spTgt spid="22"/>
                                        </p:tgtEl>
                                        <p:attrNameLst>
                                          <p:attrName>ppt_h</p:attrName>
                                        </p:attrNameLst>
                                      </p:cBhvr>
                                      <p:tavLst>
                                        <p:tav tm="0">
                                          <p:val>
                                            <p:fltVal val="0"/>
                                          </p:val>
                                        </p:tav>
                                        <p:tav tm="100000">
                                          <p:val>
                                            <p:strVal val="#ppt_h"/>
                                          </p:val>
                                        </p:tav>
                                      </p:tavLst>
                                    </p:anim>
                                    <p:animEffect transition="in" filter="fad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bwMode="auto">
          <a:xfrm>
            <a:off x="624260" y="1660677"/>
            <a:ext cx="6339254" cy="576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900" i="0" u="none" strike="noStrike" kern="0" cap="none" spc="0" normalizeH="0" baseline="0" noProof="0" dirty="0" smtClean="0">
                <a:ln>
                  <a:noFill/>
                </a:ln>
                <a:solidFill>
                  <a:schemeClr val="tx1"/>
                </a:solidFill>
                <a:effectLst/>
                <a:uLnTx/>
                <a:uFillTx/>
                <a:latin typeface="+mj-lt"/>
                <a:ea typeface="+mj-ea"/>
                <a:cs typeface="+mj-cs"/>
              </a:rPr>
              <a:t>-Evaluación técnica y económica de proyectos</a:t>
            </a:r>
          </a:p>
        </p:txBody>
      </p:sp>
      <p:sp>
        <p:nvSpPr>
          <p:cNvPr id="8" name="7 CuadroTexto"/>
          <p:cNvSpPr txBox="1"/>
          <p:nvPr/>
        </p:nvSpPr>
        <p:spPr bwMode="auto">
          <a:xfrm>
            <a:off x="949575" y="2613971"/>
            <a:ext cx="6339254" cy="5760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900" i="0" u="none" strike="noStrike" kern="0" cap="none" spc="0" normalizeH="0" baseline="0" noProof="0" dirty="0" smtClean="0">
                <a:ln>
                  <a:noFill/>
                </a:ln>
                <a:solidFill>
                  <a:schemeClr val="tx1"/>
                </a:solidFill>
                <a:effectLst/>
                <a:uLnTx/>
                <a:uFillTx/>
                <a:latin typeface="+mj-lt"/>
                <a:ea typeface="+mj-ea"/>
                <a:cs typeface="+mj-cs"/>
              </a:rPr>
              <a:t>-Asistencia técnica en instalaciones en</a:t>
            </a:r>
            <a:r>
              <a:rPr kumimoji="0" lang="es-ES" sz="1900" i="0" u="none" strike="noStrike" kern="0" cap="none" spc="0" normalizeH="0" noProof="0" dirty="0" smtClean="0">
                <a:ln>
                  <a:noFill/>
                </a:ln>
                <a:solidFill>
                  <a:schemeClr val="tx1"/>
                </a:solidFill>
                <a:effectLst/>
                <a:uLnTx/>
                <a:uFillTx/>
                <a:latin typeface="+mj-lt"/>
                <a:ea typeface="+mj-ea"/>
                <a:cs typeface="+mj-cs"/>
              </a:rPr>
              <a:t> funcionamiento</a:t>
            </a:r>
            <a:endParaRPr kumimoji="0" lang="es-ES" sz="1900" i="0" u="none" strike="noStrike" kern="0" cap="none" spc="0" normalizeH="0" baseline="0" noProof="0" dirty="0" smtClean="0">
              <a:ln>
                <a:noFill/>
              </a:ln>
              <a:solidFill>
                <a:schemeClr val="tx1"/>
              </a:solidFill>
              <a:effectLst/>
              <a:uLnTx/>
              <a:uFillTx/>
              <a:latin typeface="+mj-lt"/>
              <a:ea typeface="+mj-ea"/>
              <a:cs typeface="+mj-cs"/>
            </a:endParaRPr>
          </a:p>
        </p:txBody>
      </p:sp>
      <p:sp>
        <p:nvSpPr>
          <p:cNvPr id="9" name="8 CuadroTexto"/>
          <p:cNvSpPr txBox="1"/>
          <p:nvPr/>
        </p:nvSpPr>
        <p:spPr bwMode="auto">
          <a:xfrm>
            <a:off x="1383831" y="3559469"/>
            <a:ext cx="6339254" cy="576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900" i="0" u="none" strike="noStrike" kern="0" cap="none" spc="0" normalizeH="0" baseline="0" noProof="0" dirty="0" smtClean="0">
                <a:ln>
                  <a:noFill/>
                </a:ln>
                <a:solidFill>
                  <a:schemeClr val="tx1"/>
                </a:solidFill>
                <a:effectLst/>
                <a:uLnTx/>
                <a:uFillTx/>
                <a:latin typeface="+mj-lt"/>
                <a:ea typeface="+mj-ea"/>
                <a:cs typeface="+mj-cs"/>
              </a:rPr>
              <a:t>-Ciclos de capacitación</a:t>
            </a:r>
          </a:p>
        </p:txBody>
      </p:sp>
      <p:sp>
        <p:nvSpPr>
          <p:cNvPr id="10" name="9 CuadroTexto"/>
          <p:cNvSpPr txBox="1"/>
          <p:nvPr/>
        </p:nvSpPr>
        <p:spPr bwMode="auto">
          <a:xfrm>
            <a:off x="1744316" y="4482433"/>
            <a:ext cx="6339254" cy="576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900" i="0" u="none" strike="noStrike" kern="0" cap="none" spc="0" normalizeH="0" baseline="0" noProof="0" dirty="0" smtClean="0">
                <a:ln>
                  <a:noFill/>
                </a:ln>
                <a:solidFill>
                  <a:schemeClr val="tx1"/>
                </a:solidFill>
                <a:effectLst/>
                <a:uLnTx/>
                <a:uFillTx/>
                <a:latin typeface="+mj-lt"/>
                <a:ea typeface="+mj-ea"/>
                <a:cs typeface="+mj-cs"/>
              </a:rPr>
              <a:t>-Servicios</a:t>
            </a:r>
            <a:r>
              <a:rPr kumimoji="0" lang="es-ES" sz="1900" i="0" u="none" strike="noStrike" kern="0" cap="none" spc="0" normalizeH="0" noProof="0" dirty="0" smtClean="0">
                <a:ln>
                  <a:noFill/>
                </a:ln>
                <a:solidFill>
                  <a:schemeClr val="tx1"/>
                </a:solidFill>
                <a:effectLst/>
                <a:uLnTx/>
                <a:uFillTx/>
                <a:latin typeface="+mj-lt"/>
                <a:ea typeface="+mj-ea"/>
                <a:cs typeface="+mj-cs"/>
              </a:rPr>
              <a:t> de análisis para biodigestores y sustratos</a:t>
            </a:r>
            <a:endParaRPr kumimoji="0" lang="es-ES" sz="19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1" name="10 CuadroTexto"/>
          <p:cNvSpPr txBox="1"/>
          <p:nvPr/>
        </p:nvSpPr>
        <p:spPr bwMode="auto">
          <a:xfrm>
            <a:off x="2220530" y="5382800"/>
            <a:ext cx="6339254" cy="576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ES" sz="1900" i="0" u="none" strike="noStrike" kern="0" cap="none" spc="0" normalizeH="0" baseline="0" noProof="0" dirty="0" smtClean="0">
                <a:ln>
                  <a:noFill/>
                </a:ln>
                <a:solidFill>
                  <a:schemeClr val="tx1"/>
                </a:solidFill>
                <a:effectLst/>
                <a:uLnTx/>
                <a:uFillTx/>
                <a:latin typeface="+mj-lt"/>
                <a:ea typeface="+mj-ea"/>
                <a:cs typeface="+mj-cs"/>
              </a:rPr>
              <a:t>-Determinación</a:t>
            </a:r>
            <a:r>
              <a:rPr kumimoji="0" lang="es-ES" sz="1900" i="0" u="none" strike="noStrike" kern="0" cap="none" spc="0" normalizeH="0" noProof="0" dirty="0" smtClean="0">
                <a:ln>
                  <a:noFill/>
                </a:ln>
                <a:solidFill>
                  <a:schemeClr val="tx1"/>
                </a:solidFill>
                <a:effectLst/>
                <a:uLnTx/>
                <a:uFillTx/>
                <a:latin typeface="+mj-lt"/>
                <a:ea typeface="+mj-ea"/>
                <a:cs typeface="+mj-cs"/>
              </a:rPr>
              <a:t> de potencial de biogás de sustratos</a:t>
            </a:r>
            <a:endParaRPr kumimoji="0" lang="es-ES" sz="1900"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12 CuadroTexto"/>
          <p:cNvSpPr txBox="1"/>
          <p:nvPr/>
        </p:nvSpPr>
        <p:spPr bwMode="auto">
          <a:xfrm>
            <a:off x="6660292" y="148281"/>
            <a:ext cx="2483708"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INTI y el BIOGÁS</a:t>
            </a:r>
          </a:p>
        </p:txBody>
      </p:sp>
    </p:spTree>
    <p:extLst>
      <p:ext uri="{BB962C8B-B14F-4D97-AF65-F5344CB8AC3E}">
        <p14:creationId xmlns:p14="http://schemas.microsoft.com/office/powerpoint/2010/main" val="7900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bwMode="auto">
          <a:xfrm>
            <a:off x="4572000" y="530535"/>
            <a:ext cx="439900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ENERGÉTICAS</a:t>
            </a:r>
          </a:p>
        </p:txBody>
      </p:sp>
      <p:sp>
        <p:nvSpPr>
          <p:cNvPr id="6" name="Rectángulo 3"/>
          <p:cNvSpPr/>
          <p:nvPr/>
        </p:nvSpPr>
        <p:spPr>
          <a:xfrm>
            <a:off x="233494" y="1224266"/>
            <a:ext cx="2762295"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Utilización de Biogás</a:t>
            </a:r>
            <a:endParaRPr lang="es-AR" sz="2000" b="1" u="none" dirty="0">
              <a:solidFill>
                <a:srgbClr val="C00000"/>
              </a:solidFill>
              <a:ea typeface="Times New Roman" pitchFamily="18" charset="0"/>
              <a:cs typeface="Times New Roman" pitchFamily="18" charset="0"/>
            </a:endParaRPr>
          </a:p>
        </p:txBody>
      </p:sp>
      <p:pic>
        <p:nvPicPr>
          <p:cNvPr id="8" name="Picture 2" descr="\\Stefan\o\Biogas\Fotos\Biogas Argentina\Adcadis\2011_03_03\P1080724.JPG"/>
          <p:cNvPicPr>
            <a:picLocks noChangeAspect="1" noChangeArrowheads="1"/>
          </p:cNvPicPr>
          <p:nvPr/>
        </p:nvPicPr>
        <p:blipFill>
          <a:blip r:embed="rId3" cstate="print">
            <a:lum bright="4000"/>
          </a:blip>
          <a:srcRect l="3367" t="55615"/>
          <a:stretch>
            <a:fillRect/>
          </a:stretch>
        </p:blipFill>
        <p:spPr bwMode="auto">
          <a:xfrm>
            <a:off x="139683" y="4177862"/>
            <a:ext cx="3451576" cy="2138325"/>
          </a:xfrm>
          <a:prstGeom prst="rect">
            <a:avLst/>
          </a:prstGeom>
          <a:noFill/>
          <a:ln w="9525">
            <a:noFill/>
            <a:miter lim="800000"/>
            <a:headEnd/>
            <a:tailEnd/>
          </a:ln>
          <a:effectLst>
            <a:softEdge rad="31750"/>
          </a:effectLst>
        </p:spPr>
      </p:pic>
      <p:pic>
        <p:nvPicPr>
          <p:cNvPr id="9" name="Picture 4" descr="\\Stefan\o\Biogas\Fotos\Biogas Argentina\Adcadis\2010_12_10\P1040833.JPG"/>
          <p:cNvPicPr>
            <a:picLocks noChangeAspect="1" noChangeArrowheads="1"/>
          </p:cNvPicPr>
          <p:nvPr/>
        </p:nvPicPr>
        <p:blipFill>
          <a:blip r:embed="rId4" cstate="print"/>
          <a:srcRect/>
          <a:stretch>
            <a:fillRect/>
          </a:stretch>
        </p:blipFill>
        <p:spPr bwMode="auto">
          <a:xfrm>
            <a:off x="6125750" y="1768073"/>
            <a:ext cx="2880000" cy="2159974"/>
          </a:xfrm>
          <a:prstGeom prst="rect">
            <a:avLst/>
          </a:prstGeom>
          <a:noFill/>
          <a:ln w="9525">
            <a:noFill/>
            <a:miter lim="800000"/>
            <a:headEnd/>
            <a:tailEnd/>
          </a:ln>
          <a:effectLst>
            <a:softEdge rad="31750"/>
          </a:effectLst>
        </p:spPr>
      </p:pic>
      <p:pic>
        <p:nvPicPr>
          <p:cNvPr id="13" name="Picture 4" descr="\\STGCONCEPCION\Ambiente\Fotos_2_Efluentes\Convenio INTI-SASER\Las Camelias SA\2010.12.13_Las Camelias\P1040969.JPG"/>
          <p:cNvPicPr>
            <a:picLocks noChangeAspect="1" noChangeArrowheads="1"/>
          </p:cNvPicPr>
          <p:nvPr/>
        </p:nvPicPr>
        <p:blipFill>
          <a:blip r:embed="rId5" cstate="print"/>
          <a:srcRect/>
          <a:stretch>
            <a:fillRect/>
          </a:stretch>
        </p:blipFill>
        <p:spPr bwMode="auto">
          <a:xfrm>
            <a:off x="3688105" y="1760351"/>
            <a:ext cx="2352000" cy="1528759"/>
          </a:xfrm>
          <a:prstGeom prst="rect">
            <a:avLst/>
          </a:prstGeom>
          <a:noFill/>
          <a:effectLst>
            <a:softEdge rad="31750"/>
          </a:effectLst>
        </p:spPr>
      </p:pic>
      <p:pic>
        <p:nvPicPr>
          <p:cNvPr id="14" name="Picture 5" descr="\\STGCONCEPCION\Ambiente\Fotos_2_Efluentes\Convenio INTI-SASER\Las Camelias SA\2011.09.22Las Camelias\P1100118.JPG"/>
          <p:cNvPicPr>
            <a:picLocks noChangeAspect="1" noChangeArrowheads="1"/>
          </p:cNvPicPr>
          <p:nvPr/>
        </p:nvPicPr>
        <p:blipFill>
          <a:blip r:embed="rId6" cstate="print"/>
          <a:srcRect/>
          <a:stretch>
            <a:fillRect/>
          </a:stretch>
        </p:blipFill>
        <p:spPr bwMode="auto">
          <a:xfrm>
            <a:off x="6127842" y="3974554"/>
            <a:ext cx="2879681" cy="2357919"/>
          </a:xfrm>
          <a:prstGeom prst="rect">
            <a:avLst/>
          </a:prstGeom>
          <a:noFill/>
          <a:effectLst>
            <a:softEdge rad="31750"/>
          </a:effectLst>
        </p:spPr>
      </p:pic>
      <p:pic>
        <p:nvPicPr>
          <p:cNvPr id="15" name="Picture 6" descr="\\STGCONCEPCION\Ambiente\Fotos_2_Efluentes\Convenio INTI-SASER\Las Camelias SA\2011.09.22Las Camelias\P1100116.JPG"/>
          <p:cNvPicPr>
            <a:picLocks noChangeAspect="1" noChangeArrowheads="1"/>
          </p:cNvPicPr>
          <p:nvPr/>
        </p:nvPicPr>
        <p:blipFill>
          <a:blip r:embed="rId7" cstate="print"/>
          <a:srcRect/>
          <a:stretch>
            <a:fillRect/>
          </a:stretch>
        </p:blipFill>
        <p:spPr bwMode="auto">
          <a:xfrm>
            <a:off x="3673393" y="3333727"/>
            <a:ext cx="2367194" cy="2990873"/>
          </a:xfrm>
          <a:prstGeom prst="rect">
            <a:avLst/>
          </a:prstGeom>
          <a:noFill/>
          <a:effectLst>
            <a:softEdge rad="31750"/>
          </a:effectLst>
        </p:spPr>
      </p:pic>
      <p:pic>
        <p:nvPicPr>
          <p:cNvPr id="16" name="Imagen 3"/>
          <p:cNvPicPr/>
          <p:nvPr/>
        </p:nvPicPr>
        <p:blipFill>
          <a:blip r:embed="rId8" cstate="print">
            <a:extLst>
              <a:ext uri="{28A0092B-C50C-407E-A947-70E740481C1C}">
                <a14:useLocalDpi xmlns:a14="http://schemas.microsoft.com/office/drawing/2010/main"/>
              </a:ext>
            </a:extLst>
          </a:blip>
          <a:stretch>
            <a:fillRect/>
          </a:stretch>
        </p:blipFill>
        <p:spPr>
          <a:xfrm>
            <a:off x="144283" y="1750939"/>
            <a:ext cx="3433445" cy="2332330"/>
          </a:xfrm>
          <a:prstGeom prst="rect">
            <a:avLst/>
          </a:prstGeom>
          <a:ln>
            <a:solidFill>
              <a:schemeClr val="tx1"/>
            </a:solidFill>
          </a:ln>
          <a:effectLst>
            <a:softEdge rad="31750"/>
          </a:effectLst>
        </p:spPr>
      </p:pic>
      <p:sp>
        <p:nvSpPr>
          <p:cNvPr id="11" name="Rectangle 15"/>
          <p:cNvSpPr>
            <a:spLocks noChangeArrowheads="1"/>
          </p:cNvSpPr>
          <p:nvPr/>
        </p:nvSpPr>
        <p:spPr bwMode="auto">
          <a:xfrm>
            <a:off x="986171" y="6124910"/>
            <a:ext cx="6833529" cy="468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lIns="0" tIns="0" rIns="0" bIns="0" anchor="ctr">
            <a:spAutoFit/>
          </a:bodyPr>
          <a:lstStyle/>
          <a:p>
            <a:pPr algn="ctr" eaLnBrk="0" hangingPunct="0">
              <a:spcBef>
                <a:spcPts val="600"/>
              </a:spcBef>
              <a:defRPr/>
            </a:pPr>
            <a:r>
              <a:rPr lang="es-ES" sz="1800" b="1" u="none" dirty="0" smtClean="0">
                <a:solidFill>
                  <a:schemeClr val="tx1"/>
                </a:solidFill>
              </a:rPr>
              <a:t>1 kg Gas de Garrafa ≈ 1,3 m</a:t>
            </a:r>
            <a:r>
              <a:rPr lang="es-ES" sz="1800" b="1" u="none" baseline="30000" dirty="0" smtClean="0">
                <a:solidFill>
                  <a:schemeClr val="tx1"/>
                </a:solidFill>
              </a:rPr>
              <a:t>3</a:t>
            </a:r>
            <a:r>
              <a:rPr lang="es-ES" sz="1800" b="1" u="none" dirty="0" smtClean="0">
                <a:solidFill>
                  <a:schemeClr val="tx1"/>
                </a:solidFill>
              </a:rPr>
              <a:t> Gas Natural ≈ 2,2 m</a:t>
            </a:r>
            <a:r>
              <a:rPr lang="es-ES" sz="1800" b="1" u="none" baseline="30000" dirty="0" smtClean="0">
                <a:solidFill>
                  <a:schemeClr val="tx1"/>
                </a:solidFill>
              </a:rPr>
              <a:t>3</a:t>
            </a:r>
            <a:r>
              <a:rPr lang="es-ES" sz="1800" b="1" u="none" dirty="0" smtClean="0">
                <a:solidFill>
                  <a:schemeClr val="tx1"/>
                </a:solidFill>
              </a:rPr>
              <a:t> Biogás</a:t>
            </a:r>
            <a:r>
              <a:rPr lang="es-ES" sz="900" b="1" u="none" dirty="0" smtClean="0">
                <a:solidFill>
                  <a:schemeClr val="tx1"/>
                </a:solidFill>
              </a:rPr>
              <a:t> </a:t>
            </a:r>
            <a:endParaRPr lang="es-ES" sz="1200" b="1" u="none" dirty="0">
              <a:solidFill>
                <a:schemeClr val="tx1"/>
              </a:solidFill>
            </a:endParaRPr>
          </a:p>
        </p:txBody>
      </p:sp>
      <p:pic>
        <p:nvPicPr>
          <p:cNvPr id="12" name="Imagen 2"/>
          <p:cNvPicPr preferRelativeResize="0">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a:off x="609568" y="1934218"/>
            <a:ext cx="7797694" cy="3859358"/>
          </a:xfrm>
          <a:prstGeom prst="rect">
            <a:avLst/>
          </a:prstGeom>
          <a:noFill/>
          <a:ln>
            <a:noFill/>
          </a:ln>
          <a:extLst>
            <a:ext uri="{53640926-AAD7-44D8-BBD7-CCE9431645EC}">
              <a14:shadowObscured xmlns:a14="http://schemas.microsoft.com/office/drawing/2010/main"/>
            </a:ext>
          </a:extLst>
        </p:spPr>
      </p:pic>
      <p:sp>
        <p:nvSpPr>
          <p:cNvPr id="17" name="Rectángulo 5"/>
          <p:cNvSpPr/>
          <p:nvPr/>
        </p:nvSpPr>
        <p:spPr bwMode="auto">
          <a:xfrm>
            <a:off x="4329493" y="2681534"/>
            <a:ext cx="900000" cy="2736000"/>
          </a:xfrm>
          <a:prstGeom prst="rect">
            <a:avLst/>
          </a:prstGeom>
          <a:pattFill prst="wdUpDiag">
            <a:fgClr>
              <a:schemeClr val="tx1">
                <a:lumMod val="65000"/>
                <a:lumOff val="35000"/>
              </a:schemeClr>
            </a:fgClr>
            <a:bgClr>
              <a:srgbClr val="30A0BE"/>
            </a:bgClr>
          </a:patt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8" name="17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5670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0" fill="hold" nodeType="clickEffect">
                                  <p:stCondLst>
                                    <p:cond delay="0"/>
                                  </p:stCondLst>
                                  <p:childTnLst>
                                    <p:anim calcmode="lin" valueType="num">
                                      <p:cBhvr>
                                        <p:cTn id="32" dur="1000"/>
                                        <p:tgtEl>
                                          <p:spTgt spid="16"/>
                                        </p:tgtEl>
                                        <p:attrNameLst>
                                          <p:attrName>ppt_w</p:attrName>
                                        </p:attrNameLst>
                                      </p:cBhvr>
                                      <p:tavLst>
                                        <p:tav tm="0">
                                          <p:val>
                                            <p:strVal val="ppt_w"/>
                                          </p:val>
                                        </p:tav>
                                        <p:tav tm="100000">
                                          <p:val>
                                            <p:fltVal val="0"/>
                                          </p:val>
                                        </p:tav>
                                      </p:tavLst>
                                    </p:anim>
                                    <p:anim calcmode="lin" valueType="num">
                                      <p:cBhvr>
                                        <p:cTn id="33" dur="1000"/>
                                        <p:tgtEl>
                                          <p:spTgt spid="16"/>
                                        </p:tgtEl>
                                        <p:attrNameLst>
                                          <p:attrName>ppt_h</p:attrName>
                                        </p:attrNameLst>
                                      </p:cBhvr>
                                      <p:tavLst>
                                        <p:tav tm="0">
                                          <p:val>
                                            <p:strVal val="ppt_h"/>
                                          </p:val>
                                        </p:tav>
                                        <p:tav tm="100000">
                                          <p:val>
                                            <p:fltVal val="0"/>
                                          </p:val>
                                        </p:tav>
                                      </p:tavLst>
                                    </p:anim>
                                    <p:animEffect transition="out" filter="fade">
                                      <p:cBhvr>
                                        <p:cTn id="34" dur="1000"/>
                                        <p:tgtEl>
                                          <p:spTgt spid="16"/>
                                        </p:tgtEl>
                                      </p:cBhvr>
                                    </p:animEffect>
                                    <p:set>
                                      <p:cBhvr>
                                        <p:cTn id="35" dur="1" fill="hold">
                                          <p:stCondLst>
                                            <p:cond delay="999"/>
                                          </p:stCondLst>
                                        </p:cTn>
                                        <p:tgtEl>
                                          <p:spTgt spid="16"/>
                                        </p:tgtEl>
                                        <p:attrNameLst>
                                          <p:attrName>style.visibility</p:attrName>
                                        </p:attrNameLst>
                                      </p:cBhvr>
                                      <p:to>
                                        <p:strVal val="hidden"/>
                                      </p:to>
                                    </p:set>
                                  </p:childTnLst>
                                </p:cTn>
                              </p:par>
                              <p:par>
                                <p:cTn id="36" presetID="53" presetClass="exit" presetSubtype="0" fill="hold" nodeType="withEffect">
                                  <p:stCondLst>
                                    <p:cond delay="0"/>
                                  </p:stCondLst>
                                  <p:childTnLst>
                                    <p:anim calcmode="lin" valueType="num">
                                      <p:cBhvr>
                                        <p:cTn id="37" dur="1000"/>
                                        <p:tgtEl>
                                          <p:spTgt spid="8"/>
                                        </p:tgtEl>
                                        <p:attrNameLst>
                                          <p:attrName>ppt_w</p:attrName>
                                        </p:attrNameLst>
                                      </p:cBhvr>
                                      <p:tavLst>
                                        <p:tav tm="0">
                                          <p:val>
                                            <p:strVal val="ppt_w"/>
                                          </p:val>
                                        </p:tav>
                                        <p:tav tm="100000">
                                          <p:val>
                                            <p:fltVal val="0"/>
                                          </p:val>
                                        </p:tav>
                                      </p:tavLst>
                                    </p:anim>
                                    <p:anim calcmode="lin" valueType="num">
                                      <p:cBhvr>
                                        <p:cTn id="38" dur="1000"/>
                                        <p:tgtEl>
                                          <p:spTgt spid="8"/>
                                        </p:tgtEl>
                                        <p:attrNameLst>
                                          <p:attrName>ppt_h</p:attrName>
                                        </p:attrNameLst>
                                      </p:cBhvr>
                                      <p:tavLst>
                                        <p:tav tm="0">
                                          <p:val>
                                            <p:strVal val="ppt_h"/>
                                          </p:val>
                                        </p:tav>
                                        <p:tav tm="100000">
                                          <p:val>
                                            <p:fltVal val="0"/>
                                          </p:val>
                                        </p:tav>
                                      </p:tavLst>
                                    </p:anim>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53" presetClass="exit" presetSubtype="0" fill="hold" nodeType="withEffect">
                                  <p:stCondLst>
                                    <p:cond delay="0"/>
                                  </p:stCondLst>
                                  <p:childTnLst>
                                    <p:anim calcmode="lin" valueType="num">
                                      <p:cBhvr>
                                        <p:cTn id="42" dur="1000"/>
                                        <p:tgtEl>
                                          <p:spTgt spid="13"/>
                                        </p:tgtEl>
                                        <p:attrNameLst>
                                          <p:attrName>ppt_w</p:attrName>
                                        </p:attrNameLst>
                                      </p:cBhvr>
                                      <p:tavLst>
                                        <p:tav tm="0">
                                          <p:val>
                                            <p:strVal val="ppt_w"/>
                                          </p:val>
                                        </p:tav>
                                        <p:tav tm="100000">
                                          <p:val>
                                            <p:fltVal val="0"/>
                                          </p:val>
                                        </p:tav>
                                      </p:tavLst>
                                    </p:anim>
                                    <p:anim calcmode="lin" valueType="num">
                                      <p:cBhvr>
                                        <p:cTn id="43" dur="1000"/>
                                        <p:tgtEl>
                                          <p:spTgt spid="13"/>
                                        </p:tgtEl>
                                        <p:attrNameLst>
                                          <p:attrName>ppt_h</p:attrName>
                                        </p:attrNameLst>
                                      </p:cBhvr>
                                      <p:tavLst>
                                        <p:tav tm="0">
                                          <p:val>
                                            <p:strVal val="ppt_h"/>
                                          </p:val>
                                        </p:tav>
                                        <p:tav tm="100000">
                                          <p:val>
                                            <p:fltVal val="0"/>
                                          </p:val>
                                        </p:tav>
                                      </p:tavLst>
                                    </p:anim>
                                    <p:animEffect transition="out" filter="fade">
                                      <p:cBhvr>
                                        <p:cTn id="44" dur="1000"/>
                                        <p:tgtEl>
                                          <p:spTgt spid="13"/>
                                        </p:tgtEl>
                                      </p:cBhvr>
                                    </p:animEffect>
                                    <p:set>
                                      <p:cBhvr>
                                        <p:cTn id="45" dur="1" fill="hold">
                                          <p:stCondLst>
                                            <p:cond delay="999"/>
                                          </p:stCondLst>
                                        </p:cTn>
                                        <p:tgtEl>
                                          <p:spTgt spid="13"/>
                                        </p:tgtEl>
                                        <p:attrNameLst>
                                          <p:attrName>style.visibility</p:attrName>
                                        </p:attrNameLst>
                                      </p:cBhvr>
                                      <p:to>
                                        <p:strVal val="hidden"/>
                                      </p:to>
                                    </p:set>
                                  </p:childTnLst>
                                </p:cTn>
                              </p:par>
                              <p:par>
                                <p:cTn id="46" presetID="53" presetClass="exit" presetSubtype="0" fill="hold" nodeType="withEffect">
                                  <p:stCondLst>
                                    <p:cond delay="0"/>
                                  </p:stCondLst>
                                  <p:childTnLst>
                                    <p:anim calcmode="lin" valueType="num">
                                      <p:cBhvr>
                                        <p:cTn id="47" dur="1000"/>
                                        <p:tgtEl>
                                          <p:spTgt spid="15"/>
                                        </p:tgtEl>
                                        <p:attrNameLst>
                                          <p:attrName>ppt_w</p:attrName>
                                        </p:attrNameLst>
                                      </p:cBhvr>
                                      <p:tavLst>
                                        <p:tav tm="0">
                                          <p:val>
                                            <p:strVal val="ppt_w"/>
                                          </p:val>
                                        </p:tav>
                                        <p:tav tm="100000">
                                          <p:val>
                                            <p:fltVal val="0"/>
                                          </p:val>
                                        </p:tav>
                                      </p:tavLst>
                                    </p:anim>
                                    <p:anim calcmode="lin" valueType="num">
                                      <p:cBhvr>
                                        <p:cTn id="48" dur="1000"/>
                                        <p:tgtEl>
                                          <p:spTgt spid="15"/>
                                        </p:tgtEl>
                                        <p:attrNameLst>
                                          <p:attrName>ppt_h</p:attrName>
                                        </p:attrNameLst>
                                      </p:cBhvr>
                                      <p:tavLst>
                                        <p:tav tm="0">
                                          <p:val>
                                            <p:strVal val="ppt_h"/>
                                          </p:val>
                                        </p:tav>
                                        <p:tav tm="100000">
                                          <p:val>
                                            <p:fltVal val="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cTn>
                              </p:par>
                              <p:par>
                                <p:cTn id="51" presetID="53" presetClass="exit" presetSubtype="0" fill="hold" nodeType="withEffect">
                                  <p:stCondLst>
                                    <p:cond delay="0"/>
                                  </p:stCondLst>
                                  <p:childTnLst>
                                    <p:anim calcmode="lin" valueType="num">
                                      <p:cBhvr>
                                        <p:cTn id="52" dur="1000"/>
                                        <p:tgtEl>
                                          <p:spTgt spid="9"/>
                                        </p:tgtEl>
                                        <p:attrNameLst>
                                          <p:attrName>ppt_w</p:attrName>
                                        </p:attrNameLst>
                                      </p:cBhvr>
                                      <p:tavLst>
                                        <p:tav tm="0">
                                          <p:val>
                                            <p:strVal val="ppt_w"/>
                                          </p:val>
                                        </p:tav>
                                        <p:tav tm="100000">
                                          <p:val>
                                            <p:fltVal val="0"/>
                                          </p:val>
                                        </p:tav>
                                      </p:tavLst>
                                    </p:anim>
                                    <p:anim calcmode="lin" valueType="num">
                                      <p:cBhvr>
                                        <p:cTn id="53" dur="1000"/>
                                        <p:tgtEl>
                                          <p:spTgt spid="9"/>
                                        </p:tgtEl>
                                        <p:attrNameLst>
                                          <p:attrName>ppt_h</p:attrName>
                                        </p:attrNameLst>
                                      </p:cBhvr>
                                      <p:tavLst>
                                        <p:tav tm="0">
                                          <p:val>
                                            <p:strVal val="ppt_h"/>
                                          </p:val>
                                        </p:tav>
                                        <p:tav tm="100000">
                                          <p:val>
                                            <p:fltVal val="0"/>
                                          </p:val>
                                        </p:tav>
                                      </p:tavLst>
                                    </p:anim>
                                    <p:animEffect transition="out" filter="fade">
                                      <p:cBhvr>
                                        <p:cTn id="54" dur="1000"/>
                                        <p:tgtEl>
                                          <p:spTgt spid="9"/>
                                        </p:tgtEl>
                                      </p:cBhvr>
                                    </p:animEffect>
                                    <p:set>
                                      <p:cBhvr>
                                        <p:cTn id="55" dur="1" fill="hold">
                                          <p:stCondLst>
                                            <p:cond delay="999"/>
                                          </p:stCondLst>
                                        </p:cTn>
                                        <p:tgtEl>
                                          <p:spTgt spid="9"/>
                                        </p:tgtEl>
                                        <p:attrNameLst>
                                          <p:attrName>style.visibility</p:attrName>
                                        </p:attrNameLst>
                                      </p:cBhvr>
                                      <p:to>
                                        <p:strVal val="hidden"/>
                                      </p:to>
                                    </p:set>
                                  </p:childTnLst>
                                </p:cTn>
                              </p:par>
                              <p:par>
                                <p:cTn id="56" presetID="53" presetClass="exit" presetSubtype="0" fill="hold" nodeType="withEffect">
                                  <p:stCondLst>
                                    <p:cond delay="0"/>
                                  </p:stCondLst>
                                  <p:childTnLst>
                                    <p:anim calcmode="lin" valueType="num">
                                      <p:cBhvr>
                                        <p:cTn id="57" dur="1000"/>
                                        <p:tgtEl>
                                          <p:spTgt spid="14"/>
                                        </p:tgtEl>
                                        <p:attrNameLst>
                                          <p:attrName>ppt_w</p:attrName>
                                        </p:attrNameLst>
                                      </p:cBhvr>
                                      <p:tavLst>
                                        <p:tav tm="0">
                                          <p:val>
                                            <p:strVal val="ppt_w"/>
                                          </p:val>
                                        </p:tav>
                                        <p:tav tm="100000">
                                          <p:val>
                                            <p:fltVal val="0"/>
                                          </p:val>
                                        </p:tav>
                                      </p:tavLst>
                                    </p:anim>
                                    <p:anim calcmode="lin" valueType="num">
                                      <p:cBhvr>
                                        <p:cTn id="58" dur="1000"/>
                                        <p:tgtEl>
                                          <p:spTgt spid="14"/>
                                        </p:tgtEl>
                                        <p:attrNameLst>
                                          <p:attrName>ppt_h</p:attrName>
                                        </p:attrNameLst>
                                      </p:cBhvr>
                                      <p:tavLst>
                                        <p:tav tm="0">
                                          <p:val>
                                            <p:strVal val="ppt_h"/>
                                          </p:val>
                                        </p:tav>
                                        <p:tav tm="100000">
                                          <p:val>
                                            <p:fltVal val="0"/>
                                          </p:val>
                                        </p:tav>
                                      </p:tavLst>
                                    </p:anim>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childTnLst>
                          </p:cTn>
                        </p:par>
                        <p:par>
                          <p:cTn id="61" fill="hold">
                            <p:stCondLst>
                              <p:cond delay="1000"/>
                            </p:stCondLst>
                            <p:childTnLst>
                              <p:par>
                                <p:cTn id="62" presetID="53"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0E0D6"/>
        </a:solidFill>
        <a:effectLst/>
      </p:bgPr>
    </p:bg>
    <p:spTree>
      <p:nvGrpSpPr>
        <p:cNvPr id="1" name=""/>
        <p:cNvGrpSpPr/>
        <p:nvPr/>
      </p:nvGrpSpPr>
      <p:grpSpPr>
        <a:xfrm>
          <a:off x="0" y="0"/>
          <a:ext cx="0" cy="0"/>
          <a:chOff x="0" y="0"/>
          <a:chExt cx="0" cy="0"/>
        </a:xfrm>
      </p:grpSpPr>
      <p:sp>
        <p:nvSpPr>
          <p:cNvPr id="5" name="4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ENERGÉTICAS</a:t>
            </a:r>
          </a:p>
        </p:txBody>
      </p:sp>
      <p:sp>
        <p:nvSpPr>
          <p:cNvPr id="6" name="Rectángulo 3"/>
          <p:cNvSpPr/>
          <p:nvPr/>
        </p:nvSpPr>
        <p:spPr>
          <a:xfrm>
            <a:off x="233494" y="1224266"/>
            <a:ext cx="2691763"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Potencial del Biogás</a:t>
            </a:r>
            <a:endParaRPr lang="es-AR" sz="2000" b="1" u="none" dirty="0">
              <a:solidFill>
                <a:srgbClr val="C00000"/>
              </a:solidFill>
              <a:ea typeface="Times New Roman" pitchFamily="18" charset="0"/>
              <a:cs typeface="Times New Roman" pitchFamily="18" charset="0"/>
            </a:endParaRPr>
          </a:p>
        </p:txBody>
      </p:sp>
      <p:pic>
        <p:nvPicPr>
          <p:cNvPr id="8" name="Picture 2" descr="\\Stefan\o\Biogas\Fotos\Biogas Argentina\Adcadis\2011_03_03\P1080724.JPG"/>
          <p:cNvPicPr>
            <a:picLocks noChangeAspect="1" noChangeArrowheads="1"/>
          </p:cNvPicPr>
          <p:nvPr/>
        </p:nvPicPr>
        <p:blipFill>
          <a:blip r:embed="rId4" cstate="print">
            <a:lum bright="4000"/>
          </a:blip>
          <a:srcRect l="3367" t="55615"/>
          <a:stretch>
            <a:fillRect/>
          </a:stretch>
        </p:blipFill>
        <p:spPr bwMode="auto">
          <a:xfrm>
            <a:off x="139683" y="4177862"/>
            <a:ext cx="3451576" cy="2138325"/>
          </a:xfrm>
          <a:prstGeom prst="rect">
            <a:avLst/>
          </a:prstGeom>
          <a:noFill/>
          <a:ln w="9525">
            <a:noFill/>
            <a:miter lim="800000"/>
            <a:headEnd/>
            <a:tailEnd/>
          </a:ln>
          <a:effectLst>
            <a:softEdge rad="31750"/>
          </a:effectLst>
        </p:spPr>
      </p:pic>
      <p:pic>
        <p:nvPicPr>
          <p:cNvPr id="9" name="Picture 4" descr="\\Stefan\o\Biogas\Fotos\Biogas Argentina\Adcadis\2010_12_10\P1040833.JPG"/>
          <p:cNvPicPr>
            <a:picLocks noChangeAspect="1" noChangeArrowheads="1"/>
          </p:cNvPicPr>
          <p:nvPr/>
        </p:nvPicPr>
        <p:blipFill>
          <a:blip r:embed="rId5" cstate="print"/>
          <a:srcRect/>
          <a:stretch>
            <a:fillRect/>
          </a:stretch>
        </p:blipFill>
        <p:spPr bwMode="auto">
          <a:xfrm>
            <a:off x="6125750" y="1768073"/>
            <a:ext cx="2880000" cy="2159974"/>
          </a:xfrm>
          <a:prstGeom prst="rect">
            <a:avLst/>
          </a:prstGeom>
          <a:noFill/>
          <a:ln w="9525">
            <a:noFill/>
            <a:miter lim="800000"/>
            <a:headEnd/>
            <a:tailEnd/>
          </a:ln>
          <a:effectLst>
            <a:softEdge rad="31750"/>
          </a:effectLst>
        </p:spPr>
      </p:pic>
      <p:pic>
        <p:nvPicPr>
          <p:cNvPr id="13" name="Picture 4" descr="\\STGCONCEPCION\Ambiente\Fotos_2_Efluentes\Convenio INTI-SASER\Las Camelias SA\2010.12.13_Las Camelias\P1040969.JPG"/>
          <p:cNvPicPr>
            <a:picLocks noChangeAspect="1" noChangeArrowheads="1"/>
          </p:cNvPicPr>
          <p:nvPr/>
        </p:nvPicPr>
        <p:blipFill>
          <a:blip r:embed="rId6" cstate="print"/>
          <a:srcRect/>
          <a:stretch>
            <a:fillRect/>
          </a:stretch>
        </p:blipFill>
        <p:spPr bwMode="auto">
          <a:xfrm>
            <a:off x="3688105" y="1760351"/>
            <a:ext cx="2352000" cy="1528759"/>
          </a:xfrm>
          <a:prstGeom prst="rect">
            <a:avLst/>
          </a:prstGeom>
          <a:noFill/>
          <a:effectLst>
            <a:softEdge rad="31750"/>
          </a:effectLst>
        </p:spPr>
      </p:pic>
      <p:pic>
        <p:nvPicPr>
          <p:cNvPr id="14" name="Picture 5" descr="\\STGCONCEPCION\Ambiente\Fotos_2_Efluentes\Convenio INTI-SASER\Las Camelias SA\2011.09.22Las Camelias\P1100118.JPG"/>
          <p:cNvPicPr>
            <a:picLocks noChangeAspect="1" noChangeArrowheads="1"/>
          </p:cNvPicPr>
          <p:nvPr/>
        </p:nvPicPr>
        <p:blipFill>
          <a:blip r:embed="rId7" cstate="print"/>
          <a:srcRect/>
          <a:stretch>
            <a:fillRect/>
          </a:stretch>
        </p:blipFill>
        <p:spPr bwMode="auto">
          <a:xfrm>
            <a:off x="6127842" y="3974554"/>
            <a:ext cx="2879681" cy="2357919"/>
          </a:xfrm>
          <a:prstGeom prst="rect">
            <a:avLst/>
          </a:prstGeom>
          <a:noFill/>
          <a:effectLst>
            <a:softEdge rad="31750"/>
          </a:effectLst>
        </p:spPr>
      </p:pic>
      <p:pic>
        <p:nvPicPr>
          <p:cNvPr id="15" name="Picture 6" descr="\\STGCONCEPCION\Ambiente\Fotos_2_Efluentes\Convenio INTI-SASER\Las Camelias SA\2011.09.22Las Camelias\P1100116.JPG"/>
          <p:cNvPicPr>
            <a:picLocks noChangeAspect="1" noChangeArrowheads="1"/>
          </p:cNvPicPr>
          <p:nvPr/>
        </p:nvPicPr>
        <p:blipFill>
          <a:blip r:embed="rId8" cstate="print"/>
          <a:srcRect/>
          <a:stretch>
            <a:fillRect/>
          </a:stretch>
        </p:blipFill>
        <p:spPr bwMode="auto">
          <a:xfrm>
            <a:off x="3673393" y="3333727"/>
            <a:ext cx="2367194" cy="2990873"/>
          </a:xfrm>
          <a:prstGeom prst="rect">
            <a:avLst/>
          </a:prstGeom>
          <a:noFill/>
          <a:effectLst>
            <a:softEdge rad="31750"/>
          </a:effectLst>
        </p:spPr>
      </p:pic>
      <p:pic>
        <p:nvPicPr>
          <p:cNvPr id="16" name="Imagen 3"/>
          <p:cNvPicPr/>
          <p:nvPr/>
        </p:nvPicPr>
        <p:blipFill>
          <a:blip r:embed="rId9" cstate="print">
            <a:extLst>
              <a:ext uri="{28A0092B-C50C-407E-A947-70E740481C1C}">
                <a14:useLocalDpi xmlns:a14="http://schemas.microsoft.com/office/drawing/2010/main"/>
              </a:ext>
            </a:extLst>
          </a:blip>
          <a:stretch>
            <a:fillRect/>
          </a:stretch>
        </p:blipFill>
        <p:spPr>
          <a:xfrm>
            <a:off x="193710" y="1788009"/>
            <a:ext cx="3433445" cy="2332330"/>
          </a:xfrm>
          <a:prstGeom prst="rect">
            <a:avLst/>
          </a:prstGeom>
          <a:ln>
            <a:solidFill>
              <a:schemeClr val="tx1"/>
            </a:solidFill>
          </a:ln>
          <a:effectLst>
            <a:softEdge rad="31750"/>
          </a:effectLst>
        </p:spPr>
      </p:pic>
      <p:sp>
        <p:nvSpPr>
          <p:cNvPr id="24" name="CuadroTexto 5"/>
          <p:cNvSpPr txBox="1"/>
          <p:nvPr/>
        </p:nvSpPr>
        <p:spPr bwMode="auto">
          <a:xfrm>
            <a:off x="617838" y="3321574"/>
            <a:ext cx="8526161"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ctr" anchorCtr="0" compatLnSpc="1">
            <a:prstTxWarp prst="textNoShape">
              <a:avLst/>
            </a:prstTxWarp>
            <a:spAutoFit/>
          </a:bodyPr>
          <a:lstStyle/>
          <a:p>
            <a:r>
              <a:rPr lang="es-AR" sz="2400" b="1" u="none" kern="0" dirty="0" smtClean="0">
                <a:solidFill>
                  <a:schemeClr val="tx1"/>
                </a:solidFill>
                <a:latin typeface="+mj-lt"/>
                <a:ea typeface="+mj-ea"/>
                <a:cs typeface="+mj-cs"/>
              </a:rPr>
              <a:t>  Potencialidad de generación de Biogás 9.315 </a:t>
            </a:r>
            <a:r>
              <a:rPr kumimoji="0" lang="es-AR" sz="2400" b="1" i="0" u="none" strike="noStrike" kern="0" cap="none" spc="0" normalizeH="0" baseline="0" noProof="0" dirty="0" smtClean="0">
                <a:ln>
                  <a:noFill/>
                </a:ln>
                <a:solidFill>
                  <a:schemeClr val="tx1"/>
                </a:solidFill>
                <a:effectLst/>
                <a:uLnTx/>
                <a:uFillTx/>
                <a:latin typeface="+mj-lt"/>
                <a:ea typeface="+mj-ea"/>
                <a:cs typeface="+mj-cs"/>
              </a:rPr>
              <a:t>m</a:t>
            </a:r>
            <a:r>
              <a:rPr kumimoji="0" lang="es-AR" sz="2400" b="1" i="0" u="none" strike="noStrike" kern="0" cap="none" spc="0" normalizeH="0" baseline="30000" noProof="0" dirty="0" smtClean="0">
                <a:ln>
                  <a:noFill/>
                </a:ln>
                <a:solidFill>
                  <a:schemeClr val="tx1"/>
                </a:solidFill>
                <a:effectLst/>
                <a:uLnTx/>
                <a:uFillTx/>
                <a:latin typeface="+mj-lt"/>
                <a:ea typeface="+mj-ea"/>
                <a:cs typeface="+mj-cs"/>
              </a:rPr>
              <a:t>3</a:t>
            </a:r>
            <a:r>
              <a:rPr kumimoji="0" lang="es-AR" sz="2400" b="1" i="0" u="none" strike="noStrike" kern="0" cap="none" spc="0" normalizeH="0" baseline="0" noProof="0" dirty="0" smtClean="0">
                <a:ln>
                  <a:noFill/>
                </a:ln>
                <a:solidFill>
                  <a:schemeClr val="tx1"/>
                </a:solidFill>
                <a:effectLst/>
                <a:uLnTx/>
                <a:uFillTx/>
                <a:latin typeface="+mj-lt"/>
                <a:ea typeface="+mj-ea"/>
                <a:cs typeface="+mj-cs"/>
              </a:rPr>
              <a:t>/día</a:t>
            </a:r>
          </a:p>
        </p:txBody>
      </p:sp>
      <p:sp>
        <p:nvSpPr>
          <p:cNvPr id="25" name="CuadroTexto 6"/>
          <p:cNvSpPr txBox="1"/>
          <p:nvPr/>
        </p:nvSpPr>
        <p:spPr bwMode="auto">
          <a:xfrm>
            <a:off x="678923" y="4295073"/>
            <a:ext cx="6872572" cy="3693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ctr" anchorCtr="0" compatLnSpc="1">
            <a:prstTxWarp prst="textNoShape">
              <a:avLst/>
            </a:prstTxWarp>
            <a:spAutoFit/>
          </a:bodyPr>
          <a:lstStyle/>
          <a:p>
            <a:r>
              <a:rPr lang="es-AR" sz="2400" b="1" u="none" kern="0" dirty="0" smtClean="0">
                <a:latin typeface="+mj-lt"/>
                <a:ea typeface="+mj-ea"/>
                <a:cs typeface="+mj-cs"/>
              </a:rPr>
              <a:t>  Potencial Eléctrico 23.846</a:t>
            </a:r>
            <a:r>
              <a:rPr kumimoji="0" lang="es-AR" sz="2400" b="1" i="0" u="none" strike="noStrike" kern="0" cap="none" spc="0" normalizeH="0" baseline="0" noProof="0" dirty="0" smtClean="0">
                <a:ln>
                  <a:noFill/>
                </a:ln>
                <a:solidFill>
                  <a:schemeClr val="tx1"/>
                </a:solidFill>
                <a:effectLst/>
                <a:uLnTx/>
                <a:uFillTx/>
                <a:latin typeface="+mj-lt"/>
                <a:ea typeface="+mj-ea"/>
                <a:cs typeface="+mj-cs"/>
              </a:rPr>
              <a:t> </a:t>
            </a:r>
            <a:r>
              <a:rPr kumimoji="0" lang="es-AR" sz="2400" b="1" i="0" u="none" strike="noStrike" kern="0" cap="none" spc="0" normalizeH="0" baseline="0" noProof="0" dirty="0" err="1" smtClean="0">
                <a:ln>
                  <a:noFill/>
                </a:ln>
                <a:solidFill>
                  <a:schemeClr val="tx1"/>
                </a:solidFill>
                <a:effectLst/>
                <a:uLnTx/>
                <a:uFillTx/>
                <a:latin typeface="+mj-lt"/>
                <a:ea typeface="+mj-ea"/>
                <a:cs typeface="+mj-cs"/>
              </a:rPr>
              <a:t>kWh</a:t>
            </a:r>
            <a:r>
              <a:rPr kumimoji="0" lang="es-AR" sz="2400" b="1" i="0" u="none" strike="noStrike" kern="0" cap="none" spc="0" normalizeH="0" baseline="0" noProof="0" dirty="0" smtClean="0">
                <a:ln>
                  <a:noFill/>
                </a:ln>
                <a:solidFill>
                  <a:schemeClr val="tx1"/>
                </a:solidFill>
                <a:effectLst/>
                <a:uLnTx/>
                <a:uFillTx/>
                <a:latin typeface="+mj-lt"/>
                <a:ea typeface="+mj-ea"/>
                <a:cs typeface="+mj-cs"/>
              </a:rPr>
              <a:t>/día</a:t>
            </a:r>
          </a:p>
        </p:txBody>
      </p:sp>
      <p:sp>
        <p:nvSpPr>
          <p:cNvPr id="26" name="CuadroTexto 7"/>
          <p:cNvSpPr txBox="1"/>
          <p:nvPr/>
        </p:nvSpPr>
        <p:spPr bwMode="auto">
          <a:xfrm>
            <a:off x="642550" y="2504388"/>
            <a:ext cx="5820034"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AR" sz="2400" b="1" u="none" kern="0" dirty="0" smtClean="0">
                <a:latin typeface="+mj-lt"/>
                <a:ea typeface="+mj-ea"/>
                <a:cs typeface="+mj-cs"/>
              </a:rPr>
              <a:t>  83.836 m</a:t>
            </a:r>
            <a:r>
              <a:rPr lang="es-AR" sz="2400" b="1" u="none" kern="0" baseline="30000" dirty="0" smtClean="0">
                <a:latin typeface="+mj-lt"/>
                <a:ea typeface="+mj-ea"/>
                <a:cs typeface="+mj-cs"/>
              </a:rPr>
              <a:t>3</a:t>
            </a:r>
            <a:r>
              <a:rPr lang="es-AR" sz="2400" b="1" u="none" kern="0" dirty="0" smtClean="0">
                <a:latin typeface="+mj-lt"/>
                <a:ea typeface="+mj-ea"/>
                <a:cs typeface="+mj-cs"/>
              </a:rPr>
              <a:t> En Plantas de biodigestión, </a:t>
            </a:r>
            <a:endParaRPr kumimoji="0" lang="es-AR"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27" name="CuadroTexto 8"/>
          <p:cNvSpPr txBox="1"/>
          <p:nvPr/>
        </p:nvSpPr>
        <p:spPr bwMode="auto">
          <a:xfrm>
            <a:off x="740708" y="5326539"/>
            <a:ext cx="6872572"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spAutoFit/>
          </a:bodyPr>
          <a:lstStyle/>
          <a:p>
            <a:r>
              <a:rPr lang="es-AR" sz="2400" b="1" u="none" kern="0" dirty="0" smtClean="0">
                <a:latin typeface="+mj-lt"/>
                <a:ea typeface="+mj-ea"/>
                <a:cs typeface="+mj-cs"/>
              </a:rPr>
              <a:t> </a:t>
            </a:r>
            <a:r>
              <a:rPr lang="es-AR" sz="2400" b="1" u="none" kern="0" dirty="0" smtClean="0"/>
              <a:t>Potencial T</a:t>
            </a:r>
            <a:r>
              <a:rPr lang="es-AR" sz="2400" b="1" u="none" kern="0" dirty="0" smtClean="0">
                <a:solidFill>
                  <a:schemeClr val="tx1"/>
                </a:solidFill>
              </a:rPr>
              <a:t>érmico </a:t>
            </a:r>
            <a:r>
              <a:rPr lang="es-AR" sz="2400" b="1" u="none" kern="0" dirty="0" smtClean="0">
                <a:latin typeface="+mj-lt"/>
                <a:ea typeface="+mj-ea"/>
                <a:cs typeface="+mj-cs"/>
              </a:rPr>
              <a:t>26.827</a:t>
            </a:r>
            <a:r>
              <a:rPr kumimoji="0" lang="es-AR" sz="2400" b="1" i="0" u="none" strike="noStrike" kern="0" cap="none" spc="0" normalizeH="0" baseline="0" noProof="0" dirty="0" smtClean="0">
                <a:ln>
                  <a:noFill/>
                </a:ln>
                <a:solidFill>
                  <a:schemeClr val="tx1"/>
                </a:solidFill>
                <a:effectLst/>
                <a:uLnTx/>
                <a:uFillTx/>
                <a:latin typeface="+mj-lt"/>
                <a:ea typeface="+mj-ea"/>
                <a:cs typeface="+mj-cs"/>
              </a:rPr>
              <a:t> </a:t>
            </a:r>
            <a:r>
              <a:rPr kumimoji="0" lang="es-AR" sz="2400" b="1" i="0" u="none" strike="noStrike" kern="0" cap="none" spc="0" normalizeH="0" baseline="0" noProof="0" dirty="0" err="1" smtClean="0">
                <a:ln>
                  <a:noFill/>
                </a:ln>
                <a:solidFill>
                  <a:schemeClr val="tx1"/>
                </a:solidFill>
                <a:effectLst/>
                <a:uLnTx/>
                <a:uFillTx/>
                <a:latin typeface="+mj-lt"/>
                <a:ea typeface="+mj-ea"/>
                <a:cs typeface="+mj-cs"/>
              </a:rPr>
              <a:t>kWh</a:t>
            </a:r>
            <a:r>
              <a:rPr kumimoji="0" lang="es-AR" sz="2400" b="1" i="0" u="none" strike="noStrike" kern="0" cap="none" spc="0" normalizeH="0" baseline="0" noProof="0" dirty="0" smtClean="0">
                <a:ln>
                  <a:noFill/>
                </a:ln>
                <a:solidFill>
                  <a:schemeClr val="tx1"/>
                </a:solidFill>
                <a:effectLst/>
                <a:uLnTx/>
                <a:uFillTx/>
                <a:latin typeface="+mj-lt"/>
                <a:ea typeface="+mj-ea"/>
                <a:cs typeface="+mj-cs"/>
              </a:rPr>
              <a:t>/día </a:t>
            </a:r>
            <a:r>
              <a:rPr lang="es-AR" sz="2400" b="1" u="none" kern="0" dirty="0" smtClean="0">
                <a:solidFill>
                  <a:schemeClr val="tx1"/>
                </a:solidFill>
                <a:latin typeface="+mj-lt"/>
                <a:ea typeface="+mj-ea"/>
                <a:cs typeface="+mj-cs"/>
              </a:rPr>
              <a:t>térmico</a:t>
            </a:r>
            <a:endParaRPr kumimoji="0" lang="es-AR" sz="24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7" name="16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567054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3000"/>
                            </p:stCondLst>
                            <p:childTnLst>
                              <p:par>
                                <p:cTn id="26" presetID="9" presetClass="emph" presetSubtype="0" nodeType="afterEffect">
                                  <p:stCondLst>
                                    <p:cond delay="0"/>
                                  </p:stCondLst>
                                  <p:childTnLst>
                                    <p:set>
                                      <p:cBhvr rctx="PPT">
                                        <p:cTn id="27" dur="indefinite"/>
                                        <p:tgtEl>
                                          <p:spTgt spid="16"/>
                                        </p:tgtEl>
                                        <p:attrNameLst>
                                          <p:attrName>style.opacity</p:attrName>
                                        </p:attrNameLst>
                                      </p:cBhvr>
                                      <p:to>
                                        <p:strVal val="0.25"/>
                                      </p:to>
                                    </p:set>
                                    <p:animEffect filter="image" prLst="opacity: 0.25">
                                      <p:cBhvr rctx="IE">
                                        <p:cTn id="28" dur="indefinite"/>
                                        <p:tgtEl>
                                          <p:spTgt spid="16"/>
                                        </p:tgtEl>
                                      </p:cBhvr>
                                    </p:animEffect>
                                  </p:childTnLst>
                                </p:cTn>
                              </p:par>
                              <p:par>
                                <p:cTn id="29" presetID="9" presetClass="emph" presetSubtype="0" nodeType="withEffect">
                                  <p:stCondLst>
                                    <p:cond delay="0"/>
                                  </p:stCondLst>
                                  <p:childTnLst>
                                    <p:set>
                                      <p:cBhvr rctx="PPT">
                                        <p:cTn id="30" dur="indefinite"/>
                                        <p:tgtEl>
                                          <p:spTgt spid="8"/>
                                        </p:tgtEl>
                                        <p:attrNameLst>
                                          <p:attrName>style.opacity</p:attrName>
                                        </p:attrNameLst>
                                      </p:cBhvr>
                                      <p:to>
                                        <p:strVal val="0.25"/>
                                      </p:to>
                                    </p:set>
                                    <p:animEffect filter="image" prLst="opacity: 0.25">
                                      <p:cBhvr rctx="IE">
                                        <p:cTn id="31" dur="indefinite"/>
                                        <p:tgtEl>
                                          <p:spTgt spid="8"/>
                                        </p:tgtEl>
                                      </p:cBhvr>
                                    </p:animEffect>
                                  </p:childTnLst>
                                </p:cTn>
                              </p:par>
                              <p:par>
                                <p:cTn id="32" presetID="9" presetClass="emph" presetSubtype="0" nodeType="withEffect">
                                  <p:stCondLst>
                                    <p:cond delay="0"/>
                                  </p:stCondLst>
                                  <p:childTnLst>
                                    <p:set>
                                      <p:cBhvr rctx="PPT">
                                        <p:cTn id="33" dur="indefinite"/>
                                        <p:tgtEl>
                                          <p:spTgt spid="15"/>
                                        </p:tgtEl>
                                        <p:attrNameLst>
                                          <p:attrName>style.opacity</p:attrName>
                                        </p:attrNameLst>
                                      </p:cBhvr>
                                      <p:to>
                                        <p:strVal val="0.25"/>
                                      </p:to>
                                    </p:set>
                                    <p:animEffect filter="image" prLst="opacity: 0.25">
                                      <p:cBhvr rctx="IE">
                                        <p:cTn id="34" dur="indefinite"/>
                                        <p:tgtEl>
                                          <p:spTgt spid="15"/>
                                        </p:tgtEl>
                                      </p:cBhvr>
                                    </p:animEffect>
                                  </p:childTnLst>
                                </p:cTn>
                              </p:par>
                              <p:par>
                                <p:cTn id="35" presetID="9" presetClass="emph" presetSubtype="0" nodeType="withEffect">
                                  <p:stCondLst>
                                    <p:cond delay="0"/>
                                  </p:stCondLst>
                                  <p:childTnLst>
                                    <p:set>
                                      <p:cBhvr rctx="PPT">
                                        <p:cTn id="36" dur="indefinite"/>
                                        <p:tgtEl>
                                          <p:spTgt spid="13"/>
                                        </p:tgtEl>
                                        <p:attrNameLst>
                                          <p:attrName>style.opacity</p:attrName>
                                        </p:attrNameLst>
                                      </p:cBhvr>
                                      <p:to>
                                        <p:strVal val="0.25"/>
                                      </p:to>
                                    </p:set>
                                    <p:animEffect filter="image" prLst="opacity: 0.25">
                                      <p:cBhvr rctx="IE">
                                        <p:cTn id="37" dur="indefinite"/>
                                        <p:tgtEl>
                                          <p:spTgt spid="13"/>
                                        </p:tgtEl>
                                      </p:cBhvr>
                                    </p:animEffect>
                                  </p:childTnLst>
                                </p:cTn>
                              </p:par>
                              <p:par>
                                <p:cTn id="38" presetID="9" presetClass="emph" presetSubtype="0" nodeType="withEffect">
                                  <p:stCondLst>
                                    <p:cond delay="0"/>
                                  </p:stCondLst>
                                  <p:childTnLst>
                                    <p:set>
                                      <p:cBhvr rctx="PPT">
                                        <p:cTn id="39" dur="indefinite"/>
                                        <p:tgtEl>
                                          <p:spTgt spid="9"/>
                                        </p:tgtEl>
                                        <p:attrNameLst>
                                          <p:attrName>style.opacity</p:attrName>
                                        </p:attrNameLst>
                                      </p:cBhvr>
                                      <p:to>
                                        <p:strVal val="0.25"/>
                                      </p:to>
                                    </p:set>
                                    <p:animEffect filter="image" prLst="opacity: 0.25">
                                      <p:cBhvr rctx="IE">
                                        <p:cTn id="40" dur="indefinite"/>
                                        <p:tgtEl>
                                          <p:spTgt spid="9"/>
                                        </p:tgtEl>
                                      </p:cBhvr>
                                    </p:animEffect>
                                  </p:childTnLst>
                                </p:cTn>
                              </p:par>
                              <p:par>
                                <p:cTn id="41" presetID="9" presetClass="emph" presetSubtype="0"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2000" fill="hold"/>
                                        <p:tgtEl>
                                          <p:spTgt spid="26"/>
                                        </p:tgtEl>
                                        <p:attrNameLst>
                                          <p:attrName>ppt_w</p:attrName>
                                        </p:attrNameLst>
                                      </p:cBhvr>
                                      <p:tavLst>
                                        <p:tav tm="0">
                                          <p:val>
                                            <p:strVal val="#ppt_w*0.70"/>
                                          </p:val>
                                        </p:tav>
                                        <p:tav tm="100000">
                                          <p:val>
                                            <p:strVal val="#ppt_w"/>
                                          </p:val>
                                        </p:tav>
                                      </p:tavLst>
                                    </p:anim>
                                    <p:anim calcmode="lin" valueType="num">
                                      <p:cBhvr>
                                        <p:cTn id="49" dur="2000" fill="hold"/>
                                        <p:tgtEl>
                                          <p:spTgt spid="26"/>
                                        </p:tgtEl>
                                        <p:attrNameLst>
                                          <p:attrName>ppt_h</p:attrName>
                                        </p:attrNameLst>
                                      </p:cBhvr>
                                      <p:tavLst>
                                        <p:tav tm="0">
                                          <p:val>
                                            <p:strVal val="#ppt_h"/>
                                          </p:val>
                                        </p:tav>
                                        <p:tav tm="100000">
                                          <p:val>
                                            <p:strVal val="#ppt_h"/>
                                          </p:val>
                                        </p:tav>
                                      </p:tavLst>
                                    </p:anim>
                                    <p:animEffect transition="in" filter="fade">
                                      <p:cBhvr>
                                        <p:cTn id="50" dur="2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2000" fill="hold"/>
                                        <p:tgtEl>
                                          <p:spTgt spid="24"/>
                                        </p:tgtEl>
                                        <p:attrNameLst>
                                          <p:attrName>ppt_w</p:attrName>
                                        </p:attrNameLst>
                                      </p:cBhvr>
                                      <p:tavLst>
                                        <p:tav tm="0">
                                          <p:val>
                                            <p:strVal val="#ppt_w*0.70"/>
                                          </p:val>
                                        </p:tav>
                                        <p:tav tm="100000">
                                          <p:val>
                                            <p:strVal val="#ppt_w"/>
                                          </p:val>
                                        </p:tav>
                                      </p:tavLst>
                                    </p:anim>
                                    <p:anim calcmode="lin" valueType="num">
                                      <p:cBhvr>
                                        <p:cTn id="56" dur="2000" fill="hold"/>
                                        <p:tgtEl>
                                          <p:spTgt spid="24"/>
                                        </p:tgtEl>
                                        <p:attrNameLst>
                                          <p:attrName>ppt_h</p:attrName>
                                        </p:attrNameLst>
                                      </p:cBhvr>
                                      <p:tavLst>
                                        <p:tav tm="0">
                                          <p:val>
                                            <p:strVal val="#ppt_h"/>
                                          </p:val>
                                        </p:tav>
                                        <p:tav tm="100000">
                                          <p:val>
                                            <p:strVal val="#ppt_h"/>
                                          </p:val>
                                        </p:tav>
                                      </p:tavLst>
                                    </p:anim>
                                    <p:animEffect transition="in" filter="fade">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2000" fill="hold"/>
                                        <p:tgtEl>
                                          <p:spTgt spid="25"/>
                                        </p:tgtEl>
                                        <p:attrNameLst>
                                          <p:attrName>ppt_w</p:attrName>
                                        </p:attrNameLst>
                                      </p:cBhvr>
                                      <p:tavLst>
                                        <p:tav tm="0">
                                          <p:val>
                                            <p:strVal val="#ppt_w*0.70"/>
                                          </p:val>
                                        </p:tav>
                                        <p:tav tm="100000">
                                          <p:val>
                                            <p:strVal val="#ppt_w"/>
                                          </p:val>
                                        </p:tav>
                                      </p:tavLst>
                                    </p:anim>
                                    <p:anim calcmode="lin" valueType="num">
                                      <p:cBhvr>
                                        <p:cTn id="63" dur="2000" fill="hold"/>
                                        <p:tgtEl>
                                          <p:spTgt spid="25"/>
                                        </p:tgtEl>
                                        <p:attrNameLst>
                                          <p:attrName>ppt_h</p:attrName>
                                        </p:attrNameLst>
                                      </p:cBhvr>
                                      <p:tavLst>
                                        <p:tav tm="0">
                                          <p:val>
                                            <p:strVal val="#ppt_h"/>
                                          </p:val>
                                        </p:tav>
                                        <p:tav tm="100000">
                                          <p:val>
                                            <p:strVal val="#ppt_h"/>
                                          </p:val>
                                        </p:tav>
                                      </p:tavLst>
                                    </p:anim>
                                    <p:animEffect transition="in" filter="fade">
                                      <p:cBhvr>
                                        <p:cTn id="64" dur="2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2000" fill="hold"/>
                                        <p:tgtEl>
                                          <p:spTgt spid="27"/>
                                        </p:tgtEl>
                                        <p:attrNameLst>
                                          <p:attrName>ppt_w</p:attrName>
                                        </p:attrNameLst>
                                      </p:cBhvr>
                                      <p:tavLst>
                                        <p:tav tm="0">
                                          <p:val>
                                            <p:strVal val="#ppt_w*0.70"/>
                                          </p:val>
                                        </p:tav>
                                        <p:tav tm="100000">
                                          <p:val>
                                            <p:strVal val="#ppt_w"/>
                                          </p:val>
                                        </p:tav>
                                      </p:tavLst>
                                    </p:anim>
                                    <p:anim calcmode="lin" valueType="num">
                                      <p:cBhvr>
                                        <p:cTn id="70" dur="2000" fill="hold"/>
                                        <p:tgtEl>
                                          <p:spTgt spid="27"/>
                                        </p:tgtEl>
                                        <p:attrNameLst>
                                          <p:attrName>ppt_h</p:attrName>
                                        </p:attrNameLst>
                                      </p:cBhvr>
                                      <p:tavLst>
                                        <p:tav tm="0">
                                          <p:val>
                                            <p:strVal val="#ppt_h"/>
                                          </p:val>
                                        </p:tav>
                                        <p:tav tm="100000">
                                          <p:val>
                                            <p:strVal val="#ppt_h"/>
                                          </p:val>
                                        </p:tav>
                                      </p:tavLst>
                                    </p:anim>
                                    <p:animEffect transition="in" filter="fade">
                                      <p:cBhvr>
                                        <p:cTn id="7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b="4185"/>
          <a:stretch/>
        </p:blipFill>
        <p:spPr bwMode="auto">
          <a:xfrm>
            <a:off x="154478" y="1487482"/>
            <a:ext cx="8989521" cy="3862994"/>
          </a:xfrm>
          <a:prstGeom prst="rect">
            <a:avLst/>
          </a:prstGeom>
          <a:noFill/>
          <a:ln w="9525">
            <a:noFill/>
            <a:miter lim="800000"/>
            <a:headEnd/>
            <a:tailEnd/>
          </a:ln>
        </p:spPr>
      </p:pic>
      <p:sp>
        <p:nvSpPr>
          <p:cNvPr id="6" name="5 CuadroTexto"/>
          <p:cNvSpPr txBox="1"/>
          <p:nvPr/>
        </p:nvSpPr>
        <p:spPr bwMode="auto">
          <a:xfrm>
            <a:off x="2237245" y="48110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ENERGÉTICAS</a:t>
            </a:r>
          </a:p>
        </p:txBody>
      </p:sp>
      <p:sp>
        <p:nvSpPr>
          <p:cNvPr id="7" name="Rectángulo 3"/>
          <p:cNvSpPr/>
          <p:nvPr/>
        </p:nvSpPr>
        <p:spPr>
          <a:xfrm>
            <a:off x="233494" y="1051271"/>
            <a:ext cx="4044697"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Distribución del Uso del Biogás</a:t>
            </a:r>
            <a:endParaRPr lang="es-AR" sz="2000" b="1" u="none" dirty="0">
              <a:solidFill>
                <a:srgbClr val="C00000"/>
              </a:solidFill>
              <a:ea typeface="Times New Roman" pitchFamily="18" charset="0"/>
              <a:cs typeface="Times New Roman" pitchFamily="18" charset="0"/>
            </a:endParaRPr>
          </a:p>
        </p:txBody>
      </p:sp>
      <p:pic>
        <p:nvPicPr>
          <p:cNvPr id="45058" name="Picture 2" descr="C:\Users\Administrador\Desktop\PPT Relevamiento\Imagenes PPT PROBIOMASA\fuente my.gov.uz.jpg"/>
          <p:cNvPicPr>
            <a:picLocks noChangeAspect="1" noChangeArrowheads="1"/>
          </p:cNvPicPr>
          <p:nvPr/>
        </p:nvPicPr>
        <p:blipFill>
          <a:blip r:embed="rId4" cstate="print"/>
          <a:srcRect/>
          <a:stretch>
            <a:fillRect/>
          </a:stretch>
        </p:blipFill>
        <p:spPr bwMode="auto">
          <a:xfrm rot="21266029">
            <a:off x="3770801" y="5071376"/>
            <a:ext cx="1590215" cy="1552524"/>
          </a:xfrm>
          <a:prstGeom prst="rect">
            <a:avLst/>
          </a:prstGeom>
          <a:noFill/>
        </p:spPr>
      </p:pic>
      <p:sp>
        <p:nvSpPr>
          <p:cNvPr id="10" name="9 CuadroTexto"/>
          <p:cNvSpPr txBox="1"/>
          <p:nvPr/>
        </p:nvSpPr>
        <p:spPr bwMode="auto">
          <a:xfrm>
            <a:off x="6993924" y="148281"/>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6600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fade">
                                      <p:cBhvr>
                                        <p:cTn id="12"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descr="C:\Users\Administrador\Desktop\PPT Relevamiento\Imagenes PPT PROBIOMASA\dudas_tumbado.jpg"/>
          <p:cNvPicPr>
            <a:picLocks noChangeAspect="1" noChangeArrowheads="1"/>
          </p:cNvPicPr>
          <p:nvPr/>
        </p:nvPicPr>
        <p:blipFill>
          <a:blip r:embed="rId2" cstate="print"/>
          <a:srcRect/>
          <a:stretch>
            <a:fillRect/>
          </a:stretch>
        </p:blipFill>
        <p:spPr bwMode="auto">
          <a:xfrm>
            <a:off x="841270" y="4455561"/>
            <a:ext cx="3660860" cy="2402439"/>
          </a:xfrm>
          <a:prstGeom prst="rect">
            <a:avLst/>
          </a:prstGeom>
          <a:noFill/>
        </p:spPr>
      </p:pic>
      <p:pic>
        <p:nvPicPr>
          <p:cNvPr id="15" name="Imagen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2614645"/>
            <a:ext cx="5104716" cy="3687366"/>
          </a:xfrm>
          <a:prstGeom prst="rect">
            <a:avLst/>
          </a:prstGeom>
        </p:spPr>
      </p:pic>
      <p:sp>
        <p:nvSpPr>
          <p:cNvPr id="5" name="Rectángulo 4"/>
          <p:cNvSpPr/>
          <p:nvPr/>
        </p:nvSpPr>
        <p:spPr>
          <a:xfrm>
            <a:off x="510612" y="1949094"/>
            <a:ext cx="3824906" cy="369332"/>
          </a:xfrm>
          <a:prstGeom prst="rect">
            <a:avLst/>
          </a:prstGeom>
        </p:spPr>
        <p:txBody>
          <a:bodyPr wrap="square">
            <a:spAutoFit/>
          </a:bodyPr>
          <a:lstStyle/>
          <a:p>
            <a:r>
              <a:rPr lang="es-ES" sz="1800" b="1" u="none" dirty="0">
                <a:solidFill>
                  <a:srgbClr val="1F497D"/>
                </a:solidFill>
                <a:latin typeface="+mj-lt"/>
                <a:ea typeface="Times New Roman" panose="02020603050405020304" pitchFamily="18" charset="0"/>
                <a:cs typeface="Times New Roman" panose="02020603050405020304" pitchFamily="18" charset="0"/>
              </a:rPr>
              <a:t>Conocimiento de la </a:t>
            </a:r>
            <a:r>
              <a:rPr lang="es-ES" sz="1800" b="1" u="none" dirty="0" smtClean="0">
                <a:solidFill>
                  <a:srgbClr val="1F497D"/>
                </a:solidFill>
                <a:latin typeface="+mj-lt"/>
                <a:ea typeface="Times New Roman" panose="02020603050405020304" pitchFamily="18" charset="0"/>
                <a:cs typeface="Times New Roman" panose="02020603050405020304" pitchFamily="18" charset="0"/>
              </a:rPr>
              <a:t>composición</a:t>
            </a:r>
            <a:endParaRPr lang="es-AR" sz="1800" b="1" u="none" dirty="0">
              <a:solidFill>
                <a:srgbClr val="1F497D"/>
              </a:solidFill>
              <a:latin typeface="+mj-lt"/>
              <a:ea typeface="Times New Roman" panose="02020603050405020304" pitchFamily="18" charset="0"/>
              <a:cs typeface="Times New Roman" panose="02020603050405020304" pitchFamily="18" charset="0"/>
            </a:endParaRPr>
          </a:p>
        </p:txBody>
      </p:sp>
      <p:sp>
        <p:nvSpPr>
          <p:cNvPr id="9" name="Rectángulo 8"/>
          <p:cNvSpPr/>
          <p:nvPr/>
        </p:nvSpPr>
        <p:spPr>
          <a:xfrm>
            <a:off x="5604998" y="1963180"/>
            <a:ext cx="2980303" cy="369332"/>
          </a:xfrm>
          <a:prstGeom prst="rect">
            <a:avLst/>
          </a:prstGeom>
        </p:spPr>
        <p:txBody>
          <a:bodyPr wrap="none">
            <a:spAutoFit/>
          </a:bodyPr>
          <a:lstStyle/>
          <a:p>
            <a:r>
              <a:rPr lang="es-ES" sz="1800" b="1" u="none" dirty="0" smtClean="0">
                <a:solidFill>
                  <a:srgbClr val="1F497D"/>
                </a:solidFill>
                <a:latin typeface="+mj-lt"/>
                <a:ea typeface="Times New Roman" panose="02020603050405020304" pitchFamily="18" charset="0"/>
                <a:cs typeface="Times New Roman" panose="02020603050405020304" pitchFamily="18" charset="0"/>
              </a:rPr>
              <a:t>Calidad en la purificación</a:t>
            </a:r>
            <a:endParaRPr lang="es-AR" sz="1800" b="1" u="none" dirty="0">
              <a:solidFill>
                <a:srgbClr val="1F497D"/>
              </a:solidFill>
              <a:latin typeface="+mj-lt"/>
              <a:ea typeface="Times New Roman" panose="02020603050405020304" pitchFamily="18" charset="0"/>
              <a:cs typeface="Times New Roman" panose="02020603050405020304" pitchFamily="18" charset="0"/>
            </a:endParaRPr>
          </a:p>
        </p:txBody>
      </p:sp>
      <p:sp>
        <p:nvSpPr>
          <p:cNvPr id="7" name="6 CuadroTexto"/>
          <p:cNvSpPr txBox="1"/>
          <p:nvPr/>
        </p:nvSpPr>
        <p:spPr bwMode="auto">
          <a:xfrm>
            <a:off x="2110155"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DE LOS PRODUCTOS </a:t>
            </a:r>
          </a:p>
        </p:txBody>
      </p:sp>
      <p:sp>
        <p:nvSpPr>
          <p:cNvPr id="11" name="Rectángulo 3"/>
          <p:cNvSpPr/>
          <p:nvPr/>
        </p:nvSpPr>
        <p:spPr>
          <a:xfrm>
            <a:off x="233494" y="1224266"/>
            <a:ext cx="2549096"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Calidad del Biogás</a:t>
            </a:r>
            <a:endParaRPr lang="es-AR" sz="2000" b="1" u="none" dirty="0">
              <a:solidFill>
                <a:srgbClr val="C00000"/>
              </a:solidFill>
              <a:ea typeface="Times New Roman" pitchFamily="18" charset="0"/>
              <a:cs typeface="Times New Roman" pitchFamily="18" charset="0"/>
            </a:endParaRPr>
          </a:p>
        </p:txBody>
      </p:sp>
      <p:pic>
        <p:nvPicPr>
          <p:cNvPr id="49160" name="Picture 8" descr="C:\Users\Administrador\Desktop\PPT Relevamiento\Imagenes PPT PROBIOMASA\33078665-Peque-a-persona-3d-con-un-signo-de-exclamaci-n-Imagen-en-3D-Fondo-blanco-aislado-Foto-de-archivo.jpg"/>
          <p:cNvPicPr>
            <a:picLocks noChangeAspect="1" noChangeArrowheads="1"/>
          </p:cNvPicPr>
          <p:nvPr/>
        </p:nvPicPr>
        <p:blipFill>
          <a:blip r:embed="rId4" cstate="print"/>
          <a:srcRect l="5711" t="3322" b="4371"/>
          <a:stretch>
            <a:fillRect/>
          </a:stretch>
        </p:blipFill>
        <p:spPr bwMode="auto">
          <a:xfrm>
            <a:off x="5229887" y="3146612"/>
            <a:ext cx="2802083" cy="3657600"/>
          </a:xfrm>
          <a:prstGeom prst="rect">
            <a:avLst/>
          </a:prstGeom>
          <a:noFill/>
        </p:spPr>
      </p:pic>
      <p:graphicFrame>
        <p:nvGraphicFramePr>
          <p:cNvPr id="17" name="Tabla 2"/>
          <p:cNvGraphicFramePr>
            <a:graphicFrameLocks noGrp="1"/>
          </p:cNvGraphicFramePr>
          <p:nvPr>
            <p:extLst>
              <p:ext uri="{D42A27DB-BD31-4B8C-83A1-F6EECF244321}">
                <p14:modId xmlns:p14="http://schemas.microsoft.com/office/powerpoint/2010/main" val="1462073711"/>
              </p:ext>
            </p:extLst>
          </p:nvPr>
        </p:nvGraphicFramePr>
        <p:xfrm>
          <a:off x="5323544" y="2701850"/>
          <a:ext cx="3578628" cy="1867006"/>
        </p:xfrm>
        <a:graphic>
          <a:graphicData uri="http://schemas.openxmlformats.org/drawingml/2006/table">
            <a:tbl>
              <a:tblPr firstRow="1" firstCol="1" bandRow="1">
                <a:tableStyleId>{3B4B98B0-60AC-42C2-AFA5-B58CD77FA1E5}</a:tableStyleId>
              </a:tblPr>
              <a:tblGrid>
                <a:gridCol w="1908000"/>
                <a:gridCol w="1670628"/>
              </a:tblGrid>
              <a:tr h="403966">
                <a:tc>
                  <a:txBody>
                    <a:bodyPr/>
                    <a:lstStyle/>
                    <a:p>
                      <a:pPr algn="ctr">
                        <a:lnSpc>
                          <a:spcPct val="115000"/>
                        </a:lnSpc>
                        <a:spcAft>
                          <a:spcPts val="0"/>
                        </a:spcAft>
                      </a:pPr>
                      <a:r>
                        <a:rPr lang="es-ES" sz="1600" dirty="0" smtClean="0">
                          <a:effectLst/>
                        </a:rPr>
                        <a:t>Calidad</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600" dirty="0">
                          <a:effectLst/>
                        </a:rPr>
                        <a:t>Porcentaje (%)</a:t>
                      </a:r>
                      <a:endParaRPr lang="es-A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15900">
                <a:tc>
                  <a:txBody>
                    <a:bodyPr/>
                    <a:lstStyle/>
                    <a:p>
                      <a:pPr algn="ctr">
                        <a:lnSpc>
                          <a:spcPct val="150000"/>
                        </a:lnSpc>
                        <a:spcAft>
                          <a:spcPts val="0"/>
                        </a:spcAft>
                      </a:pPr>
                      <a:r>
                        <a:rPr lang="es-ES" sz="1600" b="0" dirty="0" smtClean="0">
                          <a:effectLst/>
                        </a:rPr>
                        <a:t>Bajo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b="0" dirty="0" smtClean="0">
                          <a:effectLst/>
                        </a:rPr>
                        <a:t>14,5</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15900">
                <a:tc>
                  <a:txBody>
                    <a:bodyPr/>
                    <a:lstStyle/>
                    <a:p>
                      <a:pPr algn="ctr">
                        <a:lnSpc>
                          <a:spcPct val="150000"/>
                        </a:lnSpc>
                        <a:spcAft>
                          <a:spcPts val="0"/>
                        </a:spcAft>
                      </a:pPr>
                      <a:r>
                        <a:rPr lang="es-ES" sz="1600" b="0" dirty="0" smtClean="0">
                          <a:effectLst/>
                        </a:rPr>
                        <a:t>Bueno</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b="0" dirty="0" smtClean="0">
                          <a:effectLst/>
                        </a:rPr>
                        <a:t>16,1</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15900">
                <a:tc>
                  <a:txBody>
                    <a:bodyPr/>
                    <a:lstStyle/>
                    <a:p>
                      <a:pPr algn="ctr">
                        <a:lnSpc>
                          <a:spcPct val="150000"/>
                        </a:lnSpc>
                        <a:spcAft>
                          <a:spcPts val="0"/>
                        </a:spcAft>
                      </a:pPr>
                      <a:r>
                        <a:rPr lang="es-ES" sz="1600" b="1" dirty="0" smtClean="0">
                          <a:effectLst/>
                        </a:rPr>
                        <a:t>No posee</a:t>
                      </a:r>
                      <a:endParaRPr lang="es-A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b="1" dirty="0" smtClean="0">
                          <a:effectLst/>
                        </a:rPr>
                        <a:t>61,3</a:t>
                      </a:r>
                      <a:endParaRPr lang="es-AR"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15900">
                <a:tc>
                  <a:txBody>
                    <a:bodyPr/>
                    <a:lstStyle/>
                    <a:p>
                      <a:pPr algn="ctr">
                        <a:lnSpc>
                          <a:spcPct val="150000"/>
                        </a:lnSpc>
                        <a:spcAft>
                          <a:spcPts val="0"/>
                        </a:spcAft>
                      </a:pPr>
                      <a:r>
                        <a:rPr lang="es-AR" sz="1600" b="0" kern="1200" dirty="0" smtClean="0">
                          <a:effectLst/>
                        </a:rPr>
                        <a:t>Regular</a:t>
                      </a:r>
                      <a:endParaRPr lang="es-AR" sz="1600" b="0" kern="1200" dirty="0">
                        <a:solidFill>
                          <a:schemeClr val="tx1"/>
                        </a:solidFill>
                        <a:effectLst/>
                        <a:latin typeface="+mn-lt"/>
                        <a:ea typeface="+mn-ea"/>
                        <a:cs typeface="+mn-cs"/>
                      </a:endParaRPr>
                    </a:p>
                  </a:txBody>
                  <a:tcPr marL="44450" marR="44450" marT="0" marB="0" anchor="ctr"/>
                </a:tc>
                <a:tc>
                  <a:txBody>
                    <a:bodyPr/>
                    <a:lstStyle/>
                    <a:p>
                      <a:pPr algn="ctr">
                        <a:lnSpc>
                          <a:spcPct val="150000"/>
                        </a:lnSpc>
                        <a:spcAft>
                          <a:spcPts val="0"/>
                        </a:spcAft>
                      </a:pPr>
                      <a:r>
                        <a:rPr lang="es-ES" sz="1600" b="0" dirty="0" smtClean="0">
                          <a:effectLst/>
                        </a:rPr>
                        <a:t>8,1</a:t>
                      </a:r>
                      <a:endParaRPr lang="es-AR"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grpSp>
        <p:nvGrpSpPr>
          <p:cNvPr id="20" name="19 Grupo"/>
          <p:cNvGrpSpPr/>
          <p:nvPr/>
        </p:nvGrpSpPr>
        <p:grpSpPr>
          <a:xfrm>
            <a:off x="658903" y="2407024"/>
            <a:ext cx="2971800" cy="1728000"/>
            <a:chOff x="0" y="2407024"/>
            <a:chExt cx="2971800" cy="1728000"/>
          </a:xfrm>
        </p:grpSpPr>
        <p:pic>
          <p:nvPicPr>
            <p:cNvPr id="49158" name="Picture 6" descr="\\STGCONCEPCION\Ambiente\Fotos_1_Biogas\Biogas Argentina\Yanquetruz_San Luis_TECNORED\2013.07.16al19\DSC02646.JPG"/>
            <p:cNvPicPr>
              <a:picLocks noChangeAspect="1" noChangeArrowheads="1"/>
            </p:cNvPicPr>
            <p:nvPr/>
          </p:nvPicPr>
          <p:blipFill>
            <a:blip r:embed="rId5" cstate="print"/>
            <a:srcRect/>
            <a:stretch>
              <a:fillRect/>
            </a:stretch>
          </p:blipFill>
          <p:spPr bwMode="auto">
            <a:xfrm>
              <a:off x="415468" y="2507782"/>
              <a:ext cx="2084871" cy="1563654"/>
            </a:xfrm>
            <a:prstGeom prst="ellipse">
              <a:avLst/>
            </a:prstGeom>
            <a:ln>
              <a:noFill/>
            </a:ln>
            <a:effectLst>
              <a:softEdge rad="112500"/>
            </a:effectLst>
          </p:spPr>
        </p:pic>
        <p:sp>
          <p:nvSpPr>
            <p:cNvPr id="18" name="17 Llamada de nube"/>
            <p:cNvSpPr/>
            <p:nvPr/>
          </p:nvSpPr>
          <p:spPr bwMode="auto">
            <a:xfrm>
              <a:off x="0" y="2407024"/>
              <a:ext cx="2971800" cy="1728000"/>
            </a:xfrm>
            <a:prstGeom prst="cloudCallout">
              <a:avLst>
                <a:gd name="adj1" fmla="val 14462"/>
                <a:gd name="adj2" fmla="val 67169"/>
              </a:avLst>
            </a:prstGeom>
            <a:noFill/>
            <a:ln w="3175"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grpSp>
      <p:grpSp>
        <p:nvGrpSpPr>
          <p:cNvPr id="21" name="20 Grupo"/>
          <p:cNvGrpSpPr/>
          <p:nvPr/>
        </p:nvGrpSpPr>
        <p:grpSpPr>
          <a:xfrm>
            <a:off x="3535929" y="2539061"/>
            <a:ext cx="1980000" cy="2412000"/>
            <a:chOff x="2877026" y="2539061"/>
            <a:chExt cx="1980000" cy="2412000"/>
          </a:xfrm>
        </p:grpSpPr>
        <p:pic>
          <p:nvPicPr>
            <p:cNvPr id="49157" name="Picture 5" descr="\\STGCONCEPCION\Ambiente\Fotos_1_Biogas\Biogas Argentina\2014.10 Caracterización de Biogás Las Camelias\P1020363.JPG"/>
            <p:cNvPicPr>
              <a:picLocks noChangeAspect="1" noChangeArrowheads="1"/>
            </p:cNvPicPr>
            <p:nvPr/>
          </p:nvPicPr>
          <p:blipFill>
            <a:blip r:embed="rId6" cstate="print"/>
            <a:srcRect/>
            <a:stretch>
              <a:fillRect/>
            </a:stretch>
          </p:blipFill>
          <p:spPr bwMode="auto">
            <a:xfrm rot="859084">
              <a:off x="3053297" y="2747550"/>
              <a:ext cx="1565563" cy="2087417"/>
            </a:xfrm>
            <a:prstGeom prst="ellipse">
              <a:avLst/>
            </a:prstGeom>
            <a:ln>
              <a:noFill/>
            </a:ln>
            <a:effectLst>
              <a:softEdge rad="112500"/>
            </a:effectLst>
          </p:spPr>
        </p:pic>
        <p:sp>
          <p:nvSpPr>
            <p:cNvPr id="19" name="18 Llamada de nube"/>
            <p:cNvSpPr/>
            <p:nvPr/>
          </p:nvSpPr>
          <p:spPr bwMode="auto">
            <a:xfrm rot="1213570">
              <a:off x="2877026" y="2539061"/>
              <a:ext cx="1980000" cy="2412000"/>
            </a:xfrm>
            <a:prstGeom prst="cloudCallout">
              <a:avLst>
                <a:gd name="adj1" fmla="val -57064"/>
                <a:gd name="adj2" fmla="val 55384"/>
              </a:avLst>
            </a:prstGeom>
            <a:noFill/>
            <a:ln w="3175" cap="flat" cmpd="sng" algn="ctr">
              <a:solidFill>
                <a:schemeClr val="tx1">
                  <a:lumMod val="75000"/>
                  <a:lumOff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grpSp>
      <p:sp>
        <p:nvSpPr>
          <p:cNvPr id="16" name="15 CuadroTexto"/>
          <p:cNvSpPr txBox="1"/>
          <p:nvPr/>
        </p:nvSpPr>
        <p:spPr bwMode="auto">
          <a:xfrm>
            <a:off x="6993924"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16650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fade">
                                      <p:cBhvr>
                                        <p:cTn id="10" dur="2000"/>
                                        <p:tgtEl>
                                          <p:spTgt spid="4915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par>
                          <p:cTn id="17" fill="hold">
                            <p:stCondLst>
                              <p:cond delay="2000"/>
                            </p:stCondLst>
                            <p:childTnLst>
                              <p:par>
                                <p:cTn id="18" presetID="6" presetClass="emph" presetSubtype="0" fill="hold" nodeType="afterEffect">
                                  <p:stCondLst>
                                    <p:cond delay="1500"/>
                                  </p:stCondLst>
                                  <p:childTnLst>
                                    <p:animScale>
                                      <p:cBhvr>
                                        <p:cTn id="19" dur="2000" fill="hold"/>
                                        <p:tgtEl>
                                          <p:spTgt spid="49159"/>
                                        </p:tgtEl>
                                      </p:cBhvr>
                                      <p:by x="150000" y="150000"/>
                                    </p:animScale>
                                  </p:childTnLst>
                                </p:cTn>
                              </p:par>
                              <p:par>
                                <p:cTn id="20" presetID="6" presetClass="emph" presetSubtype="0" fill="hold" nodeType="withEffect">
                                  <p:stCondLst>
                                    <p:cond delay="1500"/>
                                  </p:stCondLst>
                                  <p:childTnLst>
                                    <p:animScale>
                                      <p:cBhvr>
                                        <p:cTn id="21" dur="2000" fill="hold"/>
                                        <p:tgtEl>
                                          <p:spTgt spid="20"/>
                                        </p:tgtEl>
                                      </p:cBhvr>
                                      <p:by x="150000" y="150000"/>
                                    </p:animScale>
                                  </p:childTnLst>
                                </p:cTn>
                              </p:par>
                              <p:par>
                                <p:cTn id="22" presetID="6" presetClass="emph" presetSubtype="0" fill="hold" nodeType="withEffect">
                                  <p:stCondLst>
                                    <p:cond delay="1500"/>
                                  </p:stCondLst>
                                  <p:childTnLst>
                                    <p:animScale>
                                      <p:cBhvr>
                                        <p:cTn id="23" dur="2000" fill="hold"/>
                                        <p:tgtEl>
                                          <p:spTgt spid="21"/>
                                        </p:tgtEl>
                                      </p:cBhvr>
                                      <p:by x="150000" y="150000"/>
                                    </p:animScale>
                                  </p:childTnLst>
                                </p:cTn>
                              </p:par>
                            </p:childTnLst>
                          </p:cTn>
                        </p:par>
                        <p:par>
                          <p:cTn id="24" fill="hold">
                            <p:stCondLst>
                              <p:cond delay="5500"/>
                            </p:stCondLst>
                            <p:childTnLst>
                              <p:par>
                                <p:cTn id="25" presetID="53" presetClass="exit" presetSubtype="0" fill="hold" nodeType="afterEffect">
                                  <p:stCondLst>
                                    <p:cond delay="0"/>
                                  </p:stCondLst>
                                  <p:childTnLst>
                                    <p:anim calcmode="lin" valueType="num">
                                      <p:cBhvr>
                                        <p:cTn id="26" dur="500"/>
                                        <p:tgtEl>
                                          <p:spTgt spid="49159"/>
                                        </p:tgtEl>
                                        <p:attrNameLst>
                                          <p:attrName>ppt_w</p:attrName>
                                        </p:attrNameLst>
                                      </p:cBhvr>
                                      <p:tavLst>
                                        <p:tav tm="0">
                                          <p:val>
                                            <p:strVal val="ppt_w"/>
                                          </p:val>
                                        </p:tav>
                                        <p:tav tm="100000">
                                          <p:val>
                                            <p:fltVal val="0"/>
                                          </p:val>
                                        </p:tav>
                                      </p:tavLst>
                                    </p:anim>
                                    <p:anim calcmode="lin" valueType="num">
                                      <p:cBhvr>
                                        <p:cTn id="27" dur="500"/>
                                        <p:tgtEl>
                                          <p:spTgt spid="49159"/>
                                        </p:tgtEl>
                                        <p:attrNameLst>
                                          <p:attrName>ppt_h</p:attrName>
                                        </p:attrNameLst>
                                      </p:cBhvr>
                                      <p:tavLst>
                                        <p:tav tm="0">
                                          <p:val>
                                            <p:strVal val="ppt_h"/>
                                          </p:val>
                                        </p:tav>
                                        <p:tav tm="100000">
                                          <p:val>
                                            <p:fltVal val="0"/>
                                          </p:val>
                                        </p:tav>
                                      </p:tavLst>
                                    </p:anim>
                                    <p:animEffect transition="out" filter="fade">
                                      <p:cBhvr>
                                        <p:cTn id="28" dur="500"/>
                                        <p:tgtEl>
                                          <p:spTgt spid="49159"/>
                                        </p:tgtEl>
                                      </p:cBhvr>
                                    </p:animEffect>
                                    <p:set>
                                      <p:cBhvr>
                                        <p:cTn id="29" dur="1" fill="hold">
                                          <p:stCondLst>
                                            <p:cond delay="499"/>
                                          </p:stCondLst>
                                        </p:cTn>
                                        <p:tgtEl>
                                          <p:spTgt spid="49159"/>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1000"/>
                                        <p:tgtEl>
                                          <p:spTgt spid="20"/>
                                        </p:tgtEl>
                                        <p:attrNameLst>
                                          <p:attrName>ppt_w</p:attrName>
                                        </p:attrNameLst>
                                      </p:cBhvr>
                                      <p:tavLst>
                                        <p:tav tm="0">
                                          <p:val>
                                            <p:strVal val="ppt_w"/>
                                          </p:val>
                                        </p:tav>
                                        <p:tav tm="100000">
                                          <p:val>
                                            <p:fltVal val="0"/>
                                          </p:val>
                                        </p:tav>
                                      </p:tavLst>
                                    </p:anim>
                                    <p:anim calcmode="lin" valueType="num">
                                      <p:cBhvr>
                                        <p:cTn id="32" dur="1000"/>
                                        <p:tgtEl>
                                          <p:spTgt spid="20"/>
                                        </p:tgtEl>
                                        <p:attrNameLst>
                                          <p:attrName>ppt_h</p:attrName>
                                        </p:attrNameLst>
                                      </p:cBhvr>
                                      <p:tavLst>
                                        <p:tav tm="0">
                                          <p:val>
                                            <p:strVal val="ppt_h"/>
                                          </p:val>
                                        </p:tav>
                                        <p:tav tm="100000">
                                          <p:val>
                                            <p:fltVal val="0"/>
                                          </p:val>
                                        </p:tav>
                                      </p:tavLst>
                                    </p:anim>
                                    <p:animEffect transition="out" filter="fade">
                                      <p:cBhvr>
                                        <p:cTn id="33" dur="1000"/>
                                        <p:tgtEl>
                                          <p:spTgt spid="20"/>
                                        </p:tgtEl>
                                      </p:cBhvr>
                                    </p:animEffect>
                                    <p:set>
                                      <p:cBhvr>
                                        <p:cTn id="34" dur="1" fill="hold">
                                          <p:stCondLst>
                                            <p:cond delay="999"/>
                                          </p:stCondLst>
                                        </p:cTn>
                                        <p:tgtEl>
                                          <p:spTgt spid="20"/>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21"/>
                                        </p:tgtEl>
                                        <p:attrNameLst>
                                          <p:attrName>ppt_w</p:attrName>
                                        </p:attrNameLst>
                                      </p:cBhvr>
                                      <p:tavLst>
                                        <p:tav tm="0">
                                          <p:val>
                                            <p:strVal val="ppt_w"/>
                                          </p:val>
                                        </p:tav>
                                        <p:tav tm="100000">
                                          <p:val>
                                            <p:fltVal val="0"/>
                                          </p:val>
                                        </p:tav>
                                      </p:tavLst>
                                    </p:anim>
                                    <p:anim calcmode="lin" valueType="num">
                                      <p:cBhvr>
                                        <p:cTn id="37" dur="1000"/>
                                        <p:tgtEl>
                                          <p:spTgt spid="21"/>
                                        </p:tgtEl>
                                        <p:attrNameLst>
                                          <p:attrName>ppt_h</p:attrName>
                                        </p:attrNameLst>
                                      </p:cBhvr>
                                      <p:tavLst>
                                        <p:tav tm="0">
                                          <p:val>
                                            <p:strVal val="ppt_h"/>
                                          </p:val>
                                        </p:tav>
                                        <p:tav tm="100000">
                                          <p:val>
                                            <p:fltVal val="0"/>
                                          </p:val>
                                        </p:tav>
                                      </p:tavLst>
                                    </p:anim>
                                    <p:animEffect transition="out" filter="fade">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childTnLst>
                          </p:cTn>
                        </p:par>
                        <p:par>
                          <p:cTn id="40" fill="hold">
                            <p:stCondLst>
                              <p:cond delay="6500"/>
                            </p:stCondLst>
                            <p:childTnLst>
                              <p:par>
                                <p:cTn id="41" presetID="55"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49160"/>
                                        </p:tgtEl>
                                        <p:attrNameLst>
                                          <p:attrName>style.visibility</p:attrName>
                                        </p:attrNameLst>
                                      </p:cBhvr>
                                      <p:to>
                                        <p:strVal val="visible"/>
                                      </p:to>
                                    </p:set>
                                    <p:animEffect transition="in" filter="fade">
                                      <p:cBhvr>
                                        <p:cTn id="53" dur="2000"/>
                                        <p:tgtEl>
                                          <p:spTgt spid="49160"/>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SUBPRODUCTOS</a:t>
            </a:r>
          </a:p>
        </p:txBody>
      </p:sp>
      <p:sp>
        <p:nvSpPr>
          <p:cNvPr id="13" name="2 Marcador de contenido"/>
          <p:cNvSpPr txBox="1">
            <a:spLocks/>
          </p:cNvSpPr>
          <p:nvPr/>
        </p:nvSpPr>
        <p:spPr bwMode="auto">
          <a:xfrm>
            <a:off x="404566" y="1417839"/>
            <a:ext cx="4663076" cy="14991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Bef>
                <a:spcPts val="600"/>
              </a:spcBef>
            </a:pPr>
            <a:r>
              <a:rPr lang="es-AR" sz="2000" b="1" i="1" u="none" dirty="0" smtClean="0">
                <a:solidFill>
                  <a:srgbClr val="008000"/>
                </a:solidFill>
              </a:rPr>
              <a:t>Fracción L</a:t>
            </a:r>
            <a:r>
              <a:rPr lang="es-AR" sz="2000" b="1" i="1" u="none" dirty="0" smtClean="0">
                <a:solidFill>
                  <a:srgbClr val="008000"/>
                </a:solidFill>
                <a:latin typeface="+mn-lt"/>
              </a:rPr>
              <a:t>íquida</a:t>
            </a:r>
            <a:endParaRPr lang="es-AR" sz="2000" b="1" u="none" dirty="0" smtClean="0">
              <a:solidFill>
                <a:srgbClr val="008000"/>
              </a:solidFill>
            </a:endParaRPr>
          </a:p>
          <a:p>
            <a:pPr algn="ctr"/>
            <a:endParaRPr lang="es-ES" sz="1200" u="none" dirty="0" smtClean="0">
              <a:solidFill>
                <a:srgbClr val="008000"/>
              </a:solidFill>
              <a:latin typeface="+mn-lt"/>
            </a:endParaRPr>
          </a:p>
          <a:p>
            <a:pPr algn="ctr">
              <a:lnSpc>
                <a:spcPct val="150000"/>
              </a:lnSpc>
              <a:buFontTx/>
              <a:buChar char="-"/>
            </a:pPr>
            <a:r>
              <a:rPr lang="es-ES" sz="2000" u="none" dirty="0" smtClean="0">
                <a:solidFill>
                  <a:srgbClr val="008000"/>
                </a:solidFill>
              </a:rPr>
              <a:t>Fertilizante de campos de cultivos</a:t>
            </a:r>
          </a:p>
          <a:p>
            <a:pPr algn="ctr">
              <a:lnSpc>
                <a:spcPct val="150000"/>
              </a:lnSpc>
              <a:buFontTx/>
              <a:buChar char="-"/>
            </a:pPr>
            <a:r>
              <a:rPr lang="es-ES" sz="2000" u="none" dirty="0" smtClean="0">
                <a:solidFill>
                  <a:srgbClr val="008000"/>
                </a:solidFill>
              </a:rPr>
              <a:t>Abono </a:t>
            </a:r>
            <a:r>
              <a:rPr lang="es-ES" sz="2000" u="none" dirty="0">
                <a:solidFill>
                  <a:srgbClr val="008000"/>
                </a:solidFill>
                <a:latin typeface="+mn-lt"/>
              </a:rPr>
              <a:t>de </a:t>
            </a:r>
            <a:r>
              <a:rPr lang="es-ES" sz="2000" u="none" dirty="0" smtClean="0">
                <a:solidFill>
                  <a:srgbClr val="008000"/>
                </a:solidFill>
                <a:latin typeface="+mn-lt"/>
              </a:rPr>
              <a:t>jardines</a:t>
            </a:r>
            <a:endParaRPr lang="es-ES" sz="2000" u="none" dirty="0">
              <a:solidFill>
                <a:srgbClr val="008000"/>
              </a:solidFill>
              <a:latin typeface="+mn-lt"/>
            </a:endParaRPr>
          </a:p>
          <a:p>
            <a:pPr algn="ctr">
              <a:lnSpc>
                <a:spcPct val="150000"/>
              </a:lnSpc>
            </a:pPr>
            <a:r>
              <a:rPr lang="es-ES" sz="2000" u="none" dirty="0" smtClean="0">
                <a:solidFill>
                  <a:srgbClr val="008000"/>
                </a:solidFill>
                <a:latin typeface="+mn-lt"/>
              </a:rPr>
              <a:t>-</a:t>
            </a:r>
            <a:endParaRPr lang="es-AR" sz="2000" b="1" u="none" dirty="0">
              <a:solidFill>
                <a:srgbClr val="008000"/>
              </a:solidFill>
              <a:latin typeface="+mn-lt"/>
            </a:endParaRPr>
          </a:p>
        </p:txBody>
      </p:sp>
      <p:sp>
        <p:nvSpPr>
          <p:cNvPr id="15" name="2 Marcador de contenido"/>
          <p:cNvSpPr txBox="1">
            <a:spLocks/>
          </p:cNvSpPr>
          <p:nvPr/>
        </p:nvSpPr>
        <p:spPr bwMode="auto">
          <a:xfrm>
            <a:off x="4190832" y="4522470"/>
            <a:ext cx="4663076" cy="19998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Bef>
                <a:spcPts val="600"/>
              </a:spcBef>
            </a:pPr>
            <a:r>
              <a:rPr lang="es-AR" sz="2000" b="1" i="1" u="none" dirty="0" smtClean="0">
                <a:solidFill>
                  <a:srgbClr val="008000"/>
                </a:solidFill>
              </a:rPr>
              <a:t>Fracción Sólid</a:t>
            </a:r>
            <a:r>
              <a:rPr lang="es-AR" sz="2000" b="1" i="1" u="none" dirty="0" smtClean="0">
                <a:solidFill>
                  <a:srgbClr val="008000"/>
                </a:solidFill>
                <a:latin typeface="+mn-lt"/>
              </a:rPr>
              <a:t>a</a:t>
            </a:r>
            <a:endParaRPr lang="es-AR" sz="2000" b="1" u="none" dirty="0" smtClean="0">
              <a:solidFill>
                <a:srgbClr val="008000"/>
              </a:solidFill>
            </a:endParaRPr>
          </a:p>
          <a:p>
            <a:pPr algn="ctr"/>
            <a:endParaRPr lang="es-ES" sz="1200" u="none" dirty="0" smtClean="0">
              <a:solidFill>
                <a:srgbClr val="008000"/>
              </a:solidFill>
              <a:latin typeface="+mn-lt"/>
            </a:endParaRPr>
          </a:p>
          <a:p>
            <a:pPr algn="ctr">
              <a:lnSpc>
                <a:spcPct val="150000"/>
              </a:lnSpc>
            </a:pPr>
            <a:r>
              <a:rPr lang="es-ES" sz="2000" u="none" dirty="0" smtClean="0">
                <a:solidFill>
                  <a:srgbClr val="008000"/>
                </a:solidFill>
                <a:latin typeface="+mn-lt"/>
              </a:rPr>
              <a:t>- </a:t>
            </a:r>
            <a:r>
              <a:rPr lang="es-ES" sz="2000" u="none" dirty="0" smtClean="0">
                <a:solidFill>
                  <a:srgbClr val="008000"/>
                </a:solidFill>
              </a:rPr>
              <a:t>Fertilización directa</a:t>
            </a:r>
            <a:endParaRPr lang="es-ES" sz="2000" u="none" dirty="0">
              <a:solidFill>
                <a:srgbClr val="008000"/>
              </a:solidFill>
              <a:latin typeface="+mn-lt"/>
            </a:endParaRPr>
          </a:p>
          <a:p>
            <a:pPr algn="ctr">
              <a:lnSpc>
                <a:spcPct val="150000"/>
              </a:lnSpc>
              <a:buFontTx/>
              <a:buChar char="-"/>
            </a:pPr>
            <a:r>
              <a:rPr lang="es-ES" sz="2000" u="none" dirty="0" smtClean="0">
                <a:solidFill>
                  <a:srgbClr val="008000"/>
                </a:solidFill>
              </a:rPr>
              <a:t> Compostaje y fertilización </a:t>
            </a:r>
          </a:p>
          <a:p>
            <a:pPr algn="ctr">
              <a:lnSpc>
                <a:spcPct val="150000"/>
              </a:lnSpc>
              <a:buFontTx/>
              <a:buChar char="-"/>
            </a:pPr>
            <a:r>
              <a:rPr lang="es-ES" sz="2000" u="none" dirty="0" smtClean="0">
                <a:solidFill>
                  <a:srgbClr val="008000"/>
                </a:solidFill>
              </a:rPr>
              <a:t> Combustión en caldera</a:t>
            </a:r>
          </a:p>
          <a:p>
            <a:pPr algn="ctr">
              <a:lnSpc>
                <a:spcPct val="150000"/>
              </a:lnSpc>
              <a:buFontTx/>
              <a:buChar char="-"/>
            </a:pPr>
            <a:endParaRPr lang="es-AR" sz="2000" b="1" u="none" dirty="0">
              <a:solidFill>
                <a:srgbClr val="008000"/>
              </a:solidFill>
              <a:latin typeface="+mn-lt"/>
            </a:endParaRPr>
          </a:p>
        </p:txBody>
      </p:sp>
      <p:pic>
        <p:nvPicPr>
          <p:cNvPr id="16" name="Picture 4" descr="G:\Backup\Fotos\Biogas Argentina\Adcadis\2010_12_07\P1040718.JPG"/>
          <p:cNvPicPr>
            <a:picLocks noChangeAspect="1" noChangeArrowheads="1"/>
          </p:cNvPicPr>
          <p:nvPr/>
        </p:nvPicPr>
        <p:blipFill>
          <a:blip r:embed="rId3" cstate="print"/>
          <a:srcRect/>
          <a:stretch>
            <a:fillRect/>
          </a:stretch>
        </p:blipFill>
        <p:spPr bwMode="auto">
          <a:xfrm>
            <a:off x="279057" y="3544946"/>
            <a:ext cx="3594277" cy="2695216"/>
          </a:xfrm>
          <a:prstGeom prst="rect">
            <a:avLst/>
          </a:prstGeom>
          <a:noFill/>
          <a:ln w="9525">
            <a:noFill/>
            <a:miter lim="800000"/>
            <a:headEnd/>
            <a:tailEnd/>
          </a:ln>
          <a:effectLst>
            <a:softEdge rad="31750"/>
          </a:effectLst>
        </p:spPr>
      </p:pic>
      <p:pic>
        <p:nvPicPr>
          <p:cNvPr id="17" name="Picture 4" descr="G:\Backup\Fotos\Biogas Argentina\Adcadis\2010_12_07\P1040718.JPG"/>
          <p:cNvPicPr>
            <a:picLocks noChangeArrowheads="1"/>
          </p:cNvPicPr>
          <p:nvPr/>
        </p:nvPicPr>
        <p:blipFill>
          <a:blip r:embed="rId4" cstate="print"/>
          <a:srcRect/>
          <a:stretch>
            <a:fillRect/>
          </a:stretch>
        </p:blipFill>
        <p:spPr bwMode="auto">
          <a:xfrm>
            <a:off x="5424616" y="1166683"/>
            <a:ext cx="3571103" cy="2861620"/>
          </a:xfrm>
          <a:prstGeom prst="rect">
            <a:avLst/>
          </a:prstGeom>
          <a:noFill/>
          <a:ln w="9525">
            <a:noFill/>
            <a:miter lim="800000"/>
            <a:headEnd/>
            <a:tailEnd/>
          </a:ln>
          <a:effectLst>
            <a:softEdge rad="31750"/>
          </a:effectLst>
        </p:spPr>
      </p:pic>
      <p:sp>
        <p:nvSpPr>
          <p:cNvPr id="8" name="7 CuadroTexto"/>
          <p:cNvSpPr txBox="1"/>
          <p:nvPr/>
        </p:nvSpPr>
        <p:spPr bwMode="auto">
          <a:xfrm>
            <a:off x="7166919" y="0"/>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63222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82006" y="1626958"/>
            <a:ext cx="7003684" cy="3825175"/>
          </a:xfrm>
          <a:prstGeom prst="rect">
            <a:avLst/>
          </a:prstGeom>
          <a:noFill/>
          <a:ln>
            <a:noFill/>
          </a:ln>
          <a:extLst>
            <a:ext uri="{53640926-AAD7-44D8-BBD7-CCE9431645EC}">
              <a14:shadowObscured xmlns:a14="http://schemas.microsoft.com/office/drawing/2010/main"/>
            </a:ext>
          </a:extLst>
        </p:spPr>
      </p:pic>
      <p:sp>
        <p:nvSpPr>
          <p:cNvPr id="7" name="6 CuadroTexto"/>
          <p:cNvSpPr txBox="1"/>
          <p:nvPr/>
        </p:nvSpPr>
        <p:spPr bwMode="auto">
          <a:xfrm>
            <a:off x="2173219"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SUBPRODUCTOS</a:t>
            </a:r>
          </a:p>
        </p:txBody>
      </p:sp>
      <p:sp>
        <p:nvSpPr>
          <p:cNvPr id="11" name="10 Elipse"/>
          <p:cNvSpPr>
            <a:spLocks/>
          </p:cNvSpPr>
          <p:nvPr/>
        </p:nvSpPr>
        <p:spPr bwMode="auto">
          <a:xfrm rot="16200000">
            <a:off x="5242648" y="3765172"/>
            <a:ext cx="1332000" cy="1224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2" name="11 Elipse"/>
          <p:cNvSpPr>
            <a:spLocks/>
          </p:cNvSpPr>
          <p:nvPr/>
        </p:nvSpPr>
        <p:spPr bwMode="auto">
          <a:xfrm rot="16200000">
            <a:off x="990053" y="3914097"/>
            <a:ext cx="936000" cy="1224000"/>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9" name="8 Elipse"/>
          <p:cNvSpPr>
            <a:spLocks/>
          </p:cNvSpPr>
          <p:nvPr/>
        </p:nvSpPr>
        <p:spPr bwMode="auto">
          <a:xfrm rot="5400000">
            <a:off x="2872388" y="2808155"/>
            <a:ext cx="3060000" cy="1404000"/>
          </a:xfrm>
          <a:prstGeom prst="ellipse">
            <a:avLst/>
          </a:prstGeom>
          <a:noFill/>
          <a:ln w="38100" cap="flat" cmpd="sng" algn="ctr">
            <a:solidFill>
              <a:srgbClr val="0033CC"/>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0" name="Rectángulo 2"/>
          <p:cNvSpPr/>
          <p:nvPr/>
        </p:nvSpPr>
        <p:spPr>
          <a:xfrm>
            <a:off x="812792" y="5687684"/>
            <a:ext cx="4064754" cy="8720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600"/>
              </a:spcAft>
            </a:pPr>
            <a:r>
              <a:rPr lang="es-ES" sz="1800" b="1" u="none" dirty="0" smtClean="0">
                <a:solidFill>
                  <a:srgbClr val="C00000"/>
                </a:solidFill>
                <a:latin typeface="+mj-lt"/>
                <a:ea typeface="Times New Roman" panose="02020603050405020304" pitchFamily="18" charset="0"/>
                <a:cs typeface="Times New Roman" panose="02020603050405020304" pitchFamily="18" charset="0"/>
              </a:rPr>
              <a:t>20%</a:t>
            </a:r>
            <a:r>
              <a:rPr lang="es-ES" sz="1800" u="none" dirty="0" smtClean="0">
                <a:latin typeface="+mj-lt"/>
                <a:ea typeface="Times New Roman" panose="02020603050405020304" pitchFamily="18" charset="0"/>
                <a:cs typeface="Times New Roman" panose="02020603050405020304" pitchFamily="18" charset="0"/>
              </a:rPr>
              <a:t> </a:t>
            </a:r>
            <a:r>
              <a:rPr lang="es-ES" sz="1800" u="none" dirty="0" smtClean="0">
                <a:solidFill>
                  <a:srgbClr val="C00000"/>
                </a:solidFill>
                <a:latin typeface="+mj-lt"/>
                <a:ea typeface="Times New Roman" panose="02020603050405020304" pitchFamily="18" charset="0"/>
                <a:cs typeface="Times New Roman" panose="02020603050405020304" pitchFamily="18" charset="0"/>
                <a:sym typeface="Wingdings" pitchFamily="2" charset="2"/>
              </a:rPr>
              <a:t></a:t>
            </a:r>
            <a:r>
              <a:rPr lang="es-ES" sz="1800" u="none" dirty="0" smtClean="0">
                <a:latin typeface="+mj-lt"/>
                <a:ea typeface="Times New Roman" panose="02020603050405020304" pitchFamily="18" charset="0"/>
                <a:cs typeface="Times New Roman" panose="02020603050405020304" pitchFamily="18" charset="0"/>
              </a:rPr>
              <a:t> </a:t>
            </a:r>
            <a:r>
              <a:rPr lang="es-ES" sz="1800" u="none" dirty="0" smtClean="0">
                <a:solidFill>
                  <a:srgbClr val="C00000"/>
                </a:solidFill>
                <a:ea typeface="Times New Roman" panose="02020603050405020304" pitchFamily="18" charset="0"/>
                <a:cs typeface="Times New Roman" panose="02020603050405020304" pitchFamily="18" charset="0"/>
              </a:rPr>
              <a:t>Plantas con </a:t>
            </a:r>
            <a:r>
              <a:rPr lang="es-ES" sz="1800" b="1" u="none" dirty="0" smtClean="0">
                <a:solidFill>
                  <a:srgbClr val="C00000"/>
                </a:solidFill>
                <a:ea typeface="Times New Roman" panose="02020603050405020304" pitchFamily="18" charset="0"/>
                <a:cs typeface="Times New Roman" panose="02020603050405020304" pitchFamily="18" charset="0"/>
              </a:rPr>
              <a:t>Sistemas de Tratamiento Deficitarios</a:t>
            </a:r>
            <a:r>
              <a:rPr lang="es-ES" sz="1800" b="1" u="none" dirty="0" smtClean="0">
                <a:solidFill>
                  <a:srgbClr val="C00000"/>
                </a:solidFill>
                <a:latin typeface="+mj-lt"/>
                <a:ea typeface="Times New Roman" panose="02020603050405020304" pitchFamily="18" charset="0"/>
                <a:cs typeface="Times New Roman" panose="02020603050405020304" pitchFamily="18" charset="0"/>
              </a:rPr>
              <a:t> </a:t>
            </a:r>
          </a:p>
        </p:txBody>
      </p:sp>
      <p:sp>
        <p:nvSpPr>
          <p:cNvPr id="13" name="Rectángulo 2"/>
          <p:cNvSpPr/>
          <p:nvPr/>
        </p:nvSpPr>
        <p:spPr>
          <a:xfrm>
            <a:off x="5906814" y="5357608"/>
            <a:ext cx="2845300"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Aft>
                <a:spcPts val="600"/>
              </a:spcAft>
            </a:pPr>
            <a:r>
              <a:rPr lang="es-ES" sz="1800" b="1" u="none" dirty="0" smtClean="0">
                <a:solidFill>
                  <a:srgbClr val="0033CC"/>
                </a:solidFill>
                <a:latin typeface="+mj-lt"/>
                <a:ea typeface="Times New Roman" panose="02020603050405020304" pitchFamily="18" charset="0"/>
                <a:cs typeface="Times New Roman" panose="02020603050405020304" pitchFamily="18" charset="0"/>
              </a:rPr>
              <a:t>40,3%</a:t>
            </a:r>
            <a:r>
              <a:rPr lang="es-ES" sz="1800" u="none" dirty="0" smtClean="0">
                <a:solidFill>
                  <a:srgbClr val="0033CC"/>
                </a:solidFill>
                <a:latin typeface="+mj-lt"/>
                <a:ea typeface="Times New Roman" panose="02020603050405020304" pitchFamily="18" charset="0"/>
                <a:cs typeface="Times New Roman" panose="02020603050405020304" pitchFamily="18" charset="0"/>
              </a:rPr>
              <a:t> </a:t>
            </a:r>
            <a:r>
              <a:rPr lang="es-ES" sz="1800" u="none" dirty="0" smtClean="0">
                <a:solidFill>
                  <a:srgbClr val="0033CC"/>
                </a:solidFill>
                <a:latin typeface="+mj-lt"/>
                <a:ea typeface="Times New Roman" panose="02020603050405020304" pitchFamily="18" charset="0"/>
                <a:cs typeface="Times New Roman" panose="02020603050405020304" pitchFamily="18" charset="0"/>
                <a:sym typeface="Wingdings" pitchFamily="2" charset="2"/>
              </a:rPr>
              <a:t></a:t>
            </a:r>
            <a:r>
              <a:rPr lang="es-ES" sz="1800" u="none" dirty="0" smtClean="0">
                <a:solidFill>
                  <a:srgbClr val="0033CC"/>
                </a:solidFill>
                <a:latin typeface="+mj-lt"/>
                <a:ea typeface="Times New Roman" panose="02020603050405020304" pitchFamily="18" charset="0"/>
                <a:cs typeface="Times New Roman" panose="02020603050405020304" pitchFamily="18" charset="0"/>
              </a:rPr>
              <a:t> </a:t>
            </a:r>
            <a:r>
              <a:rPr lang="es-ES" sz="1800" u="none" dirty="0" smtClean="0">
                <a:solidFill>
                  <a:srgbClr val="0033CC"/>
                </a:solidFill>
                <a:ea typeface="Times New Roman" panose="02020603050405020304" pitchFamily="18" charset="0"/>
                <a:cs typeface="Times New Roman" panose="02020603050405020304" pitchFamily="18" charset="0"/>
              </a:rPr>
              <a:t>Plantas que   </a:t>
            </a:r>
            <a:r>
              <a:rPr lang="es-ES" sz="1800" b="1" u="none" dirty="0" smtClean="0">
                <a:solidFill>
                  <a:srgbClr val="0033CC"/>
                </a:solidFill>
                <a:ea typeface="Times New Roman" panose="02020603050405020304" pitchFamily="18" charset="0"/>
                <a:cs typeface="Times New Roman" panose="02020603050405020304" pitchFamily="18" charset="0"/>
              </a:rPr>
              <a:t>No poseen Sistema de Tratamiento</a:t>
            </a:r>
            <a:r>
              <a:rPr lang="es-ES" sz="1800" u="none" dirty="0" smtClean="0">
                <a:solidFill>
                  <a:srgbClr val="0033CC"/>
                </a:solidFill>
                <a:latin typeface="+mj-lt"/>
                <a:ea typeface="Times New Roman" panose="02020603050405020304" pitchFamily="18" charset="0"/>
                <a:cs typeface="Times New Roman" panose="02020603050405020304" pitchFamily="18" charset="0"/>
              </a:rPr>
              <a:t> </a:t>
            </a:r>
          </a:p>
        </p:txBody>
      </p:sp>
      <p:sp>
        <p:nvSpPr>
          <p:cNvPr id="14" name="13 Elipse"/>
          <p:cNvSpPr>
            <a:spLocks/>
          </p:cNvSpPr>
          <p:nvPr/>
        </p:nvSpPr>
        <p:spPr bwMode="auto">
          <a:xfrm rot="5400000">
            <a:off x="1435188" y="2845012"/>
            <a:ext cx="2952000" cy="1440000"/>
          </a:xfrm>
          <a:prstGeom prst="ellipse">
            <a:avLst/>
          </a:prstGeom>
          <a:noFill/>
          <a:ln w="38100" cap="flat" cmpd="sng" algn="ctr">
            <a:solidFill>
              <a:srgbClr val="00B05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5" name="Rectángulo 2"/>
          <p:cNvSpPr/>
          <p:nvPr/>
        </p:nvSpPr>
        <p:spPr>
          <a:xfrm>
            <a:off x="6073726" y="1881436"/>
            <a:ext cx="2845300" cy="1338828"/>
          </a:xfrm>
          <a:prstGeom prst="rect">
            <a:avLst/>
          </a:prstGeom>
          <a:ln>
            <a:solidFill>
              <a:srgbClr val="00B050"/>
            </a:solidFill>
          </a:ln>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spcAft>
                <a:spcPts val="600"/>
              </a:spcAft>
            </a:pPr>
            <a:r>
              <a:rPr lang="es-ES" sz="1800" b="1" u="none" dirty="0" smtClean="0">
                <a:solidFill>
                  <a:srgbClr val="008000"/>
                </a:solidFill>
                <a:latin typeface="+mj-lt"/>
                <a:ea typeface="Times New Roman" panose="02020603050405020304" pitchFamily="18" charset="0"/>
                <a:cs typeface="Times New Roman" panose="02020603050405020304" pitchFamily="18" charset="0"/>
              </a:rPr>
              <a:t>38,7%</a:t>
            </a:r>
            <a:r>
              <a:rPr lang="es-ES" sz="1800" u="none" dirty="0" smtClean="0">
                <a:solidFill>
                  <a:srgbClr val="008000"/>
                </a:solidFill>
                <a:latin typeface="+mj-lt"/>
                <a:ea typeface="Times New Roman" panose="02020603050405020304" pitchFamily="18" charset="0"/>
                <a:cs typeface="Times New Roman" panose="02020603050405020304" pitchFamily="18" charset="0"/>
              </a:rPr>
              <a:t> </a:t>
            </a:r>
            <a:r>
              <a:rPr lang="es-ES" sz="1800" u="none" dirty="0" smtClean="0">
                <a:solidFill>
                  <a:srgbClr val="008000"/>
                </a:solidFill>
                <a:latin typeface="+mj-lt"/>
                <a:ea typeface="Times New Roman" panose="02020603050405020304" pitchFamily="18" charset="0"/>
                <a:cs typeface="Times New Roman" panose="02020603050405020304" pitchFamily="18" charset="0"/>
                <a:sym typeface="Wingdings" pitchFamily="2" charset="2"/>
              </a:rPr>
              <a:t></a:t>
            </a:r>
            <a:r>
              <a:rPr lang="es-ES" sz="1800" u="none" dirty="0" smtClean="0">
                <a:solidFill>
                  <a:srgbClr val="008000"/>
                </a:solidFill>
                <a:latin typeface="+mj-lt"/>
                <a:ea typeface="Times New Roman" panose="02020603050405020304" pitchFamily="18" charset="0"/>
                <a:cs typeface="Times New Roman" panose="02020603050405020304" pitchFamily="18" charset="0"/>
              </a:rPr>
              <a:t> </a:t>
            </a:r>
            <a:r>
              <a:rPr lang="es-ES" sz="1800" u="none" dirty="0" smtClean="0">
                <a:solidFill>
                  <a:srgbClr val="008000"/>
                </a:solidFill>
                <a:ea typeface="Times New Roman" panose="02020603050405020304" pitchFamily="18" charset="0"/>
                <a:cs typeface="Times New Roman" panose="02020603050405020304" pitchFamily="18" charset="0"/>
              </a:rPr>
              <a:t>Plantas con </a:t>
            </a:r>
            <a:r>
              <a:rPr lang="es-ES" sz="1800" b="1" u="none" dirty="0" smtClean="0">
                <a:solidFill>
                  <a:srgbClr val="008000"/>
                </a:solidFill>
                <a:ea typeface="Times New Roman" panose="02020603050405020304" pitchFamily="18" charset="0"/>
                <a:cs typeface="Times New Roman" panose="02020603050405020304" pitchFamily="18" charset="0"/>
              </a:rPr>
              <a:t>Buen Sistema de Tratamiento</a:t>
            </a:r>
            <a:r>
              <a:rPr lang="es-ES" sz="1800" u="none" dirty="0" smtClean="0">
                <a:solidFill>
                  <a:srgbClr val="008000"/>
                </a:solidFill>
                <a:latin typeface="+mj-lt"/>
                <a:ea typeface="Times New Roman" panose="02020603050405020304" pitchFamily="18" charset="0"/>
                <a:cs typeface="Times New Roman" panose="02020603050405020304" pitchFamily="18" charset="0"/>
              </a:rPr>
              <a:t> </a:t>
            </a:r>
          </a:p>
        </p:txBody>
      </p:sp>
      <p:sp>
        <p:nvSpPr>
          <p:cNvPr id="16" name="15 CuadroTexto"/>
          <p:cNvSpPr txBox="1"/>
          <p:nvPr/>
        </p:nvSpPr>
        <p:spPr bwMode="auto">
          <a:xfrm>
            <a:off x="7166919" y="0"/>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363222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out)">
                                      <p:cBhvr>
                                        <p:cTn id="10" dur="1000"/>
                                        <p:tgtEl>
                                          <p:spTgt spid="1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out)">
                                      <p:cBhvr>
                                        <p:cTn id="13" dur="1000"/>
                                        <p:tgtEl>
                                          <p:spTgt spid="15"/>
                                        </p:tgtEl>
                                      </p:cBhvr>
                                    </p:animEffect>
                                  </p:childTnLst>
                                </p:cTn>
                              </p:par>
                            </p:childTnLst>
                          </p:cTn>
                        </p:par>
                        <p:par>
                          <p:cTn id="14" fill="hold">
                            <p:stCondLst>
                              <p:cond delay="2000"/>
                            </p:stCondLst>
                            <p:childTnLst>
                              <p:par>
                                <p:cTn id="15" presetID="4" presetClass="exit" presetSubtype="32" fill="hold" grpId="1" nodeType="afterEffect">
                                  <p:stCondLst>
                                    <p:cond delay="1000"/>
                                  </p:stCondLst>
                                  <p:childTnLst>
                                    <p:animEffect transition="out" filter="box(out)">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par>
                          <p:cTn id="18" fill="hold">
                            <p:stCondLst>
                              <p:cond delay="4000"/>
                            </p:stCondLst>
                            <p:childTnLst>
                              <p:par>
                                <p:cTn id="19" presetID="4" presetClass="entr" presetSubtype="3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out)">
                                      <p:cBhvr>
                                        <p:cTn id="21" dur="1000"/>
                                        <p:tgtEl>
                                          <p:spTgt spid="12"/>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out)">
                                      <p:cBhvr>
                                        <p:cTn id="24" dur="1000"/>
                                        <p:tgtEl>
                                          <p:spTgt spid="11"/>
                                        </p:tgtEl>
                                      </p:cBhvr>
                                    </p:animEffect>
                                  </p:childTnLst>
                                </p:cTn>
                              </p:par>
                            </p:childTnLst>
                          </p:cTn>
                        </p:par>
                        <p:par>
                          <p:cTn id="25" fill="hold">
                            <p:stCondLst>
                              <p:cond delay="5000"/>
                            </p:stCondLst>
                            <p:childTnLst>
                              <p:par>
                                <p:cTn id="26" presetID="4" presetClass="entr" presetSubtype="3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out)">
                                      <p:cBhvr>
                                        <p:cTn id="28" dur="1000"/>
                                        <p:tgtEl>
                                          <p:spTgt spid="10"/>
                                        </p:tgtEl>
                                      </p:cBhvr>
                                    </p:animEffect>
                                  </p:childTnLst>
                                </p:cTn>
                              </p:par>
                            </p:childTnLst>
                          </p:cTn>
                        </p:par>
                        <p:par>
                          <p:cTn id="29" fill="hold">
                            <p:stCondLst>
                              <p:cond delay="6000"/>
                            </p:stCondLst>
                            <p:childTnLst>
                              <p:par>
                                <p:cTn id="30" presetID="4" presetClass="exit" presetSubtype="32" fill="hold" grpId="1" nodeType="afterEffect">
                                  <p:stCondLst>
                                    <p:cond delay="0"/>
                                  </p:stCondLst>
                                  <p:childTnLst>
                                    <p:animEffect transition="out" filter="box(out)">
                                      <p:cBhvr>
                                        <p:cTn id="31" dur="1000"/>
                                        <p:tgtEl>
                                          <p:spTgt spid="12"/>
                                        </p:tgtEl>
                                      </p:cBhvr>
                                    </p:animEffect>
                                    <p:set>
                                      <p:cBhvr>
                                        <p:cTn id="32" dur="1" fill="hold">
                                          <p:stCondLst>
                                            <p:cond delay="999"/>
                                          </p:stCondLst>
                                        </p:cTn>
                                        <p:tgtEl>
                                          <p:spTgt spid="12"/>
                                        </p:tgtEl>
                                        <p:attrNameLst>
                                          <p:attrName>style.visibility</p:attrName>
                                        </p:attrNameLst>
                                      </p:cBhvr>
                                      <p:to>
                                        <p:strVal val="hidden"/>
                                      </p:to>
                                    </p:set>
                                  </p:childTnLst>
                                </p:cTn>
                              </p:par>
                              <p:par>
                                <p:cTn id="33" presetID="4" presetClass="exit" presetSubtype="32" fill="hold" grpId="1" nodeType="withEffect">
                                  <p:stCondLst>
                                    <p:cond delay="0"/>
                                  </p:stCondLst>
                                  <p:childTnLst>
                                    <p:animEffect transition="out" filter="box(out)">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childTnLst>
                          </p:cTn>
                        </p:par>
                        <p:par>
                          <p:cTn id="36" fill="hold">
                            <p:stCondLst>
                              <p:cond delay="7000"/>
                            </p:stCondLst>
                            <p:childTnLst>
                              <p:par>
                                <p:cTn id="37" presetID="4" presetClass="entr" presetSubtype="3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out)">
                                      <p:cBhvr>
                                        <p:cTn id="39" dur="1000"/>
                                        <p:tgtEl>
                                          <p:spTgt spid="9"/>
                                        </p:tgtEl>
                                      </p:cBhvr>
                                    </p:animEffect>
                                  </p:childTnLst>
                                </p:cTn>
                              </p:par>
                            </p:childTnLst>
                          </p:cTn>
                        </p:par>
                        <p:par>
                          <p:cTn id="40" fill="hold">
                            <p:stCondLst>
                              <p:cond delay="8000"/>
                            </p:stCondLst>
                            <p:childTnLst>
                              <p:par>
                                <p:cTn id="41" presetID="4" presetClass="entr" presetSubtype="32"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ox(out)">
                                      <p:cBhvr>
                                        <p:cTn id="43" dur="1000"/>
                                        <p:tgtEl>
                                          <p:spTgt spid="13"/>
                                        </p:tgtEl>
                                      </p:cBhvr>
                                    </p:animEffect>
                                  </p:childTnLst>
                                </p:cTn>
                              </p:par>
                            </p:childTnLst>
                          </p:cTn>
                        </p:par>
                        <p:par>
                          <p:cTn id="44" fill="hold">
                            <p:stCondLst>
                              <p:cond delay="9000"/>
                            </p:stCondLst>
                            <p:childTnLst>
                              <p:par>
                                <p:cTn id="45" presetID="4" presetClass="exit" presetSubtype="32" fill="hold" grpId="1" nodeType="afterEffect">
                                  <p:stCondLst>
                                    <p:cond delay="1000"/>
                                  </p:stCondLst>
                                  <p:childTnLst>
                                    <p:animEffect transition="out" filter="box(out)">
                                      <p:cBhvr>
                                        <p:cTn id="46" dur="1000"/>
                                        <p:tgtEl>
                                          <p:spTgt spid="9"/>
                                        </p:tgtEl>
                                      </p:cBhvr>
                                    </p:animEffect>
                                    <p:set>
                                      <p:cBhvr>
                                        <p:cTn id="4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9" grpId="0" animBg="1"/>
      <p:bldP spid="9" grpId="1" animBg="1"/>
      <p:bldP spid="10" grpId="0" animBg="1"/>
      <p:bldP spid="13" grpId="0"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referRelativeResize="0">
            <a:picLocks noChangeAspect="1"/>
          </p:cNvPicPr>
          <p:nvPr/>
        </p:nvPicPr>
        <p:blipFill rotWithShape="1">
          <a:blip r:embed="rId2" cstate="screen">
            <a:extLst>
              <a:ext uri="{28A0092B-C50C-407E-A947-70E740481C1C}">
                <a14:useLocalDpi xmlns:a14="http://schemas.microsoft.com/office/drawing/2010/main"/>
              </a:ext>
            </a:extLst>
          </a:blip>
          <a:srcRect b="37439"/>
          <a:stretch/>
        </p:blipFill>
        <p:spPr>
          <a:xfrm>
            <a:off x="0" y="1853902"/>
            <a:ext cx="9144000" cy="4052627"/>
          </a:xfrm>
          <a:prstGeom prst="rect">
            <a:avLst/>
          </a:prstGeom>
        </p:spPr>
      </p:pic>
      <p:sp>
        <p:nvSpPr>
          <p:cNvPr id="3" name="2 CuadroTexto"/>
          <p:cNvSpPr txBox="1"/>
          <p:nvPr/>
        </p:nvSpPr>
        <p:spPr bwMode="auto">
          <a:xfrm>
            <a:off x="4361934" y="518178"/>
            <a:ext cx="4782066"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CARACTERÍSTICAS SUBPRODUCTOS</a:t>
            </a:r>
          </a:p>
        </p:txBody>
      </p:sp>
      <p:sp>
        <p:nvSpPr>
          <p:cNvPr id="4" name="Rectángulo 1"/>
          <p:cNvSpPr/>
          <p:nvPr/>
        </p:nvSpPr>
        <p:spPr>
          <a:xfrm>
            <a:off x="241485" y="1227356"/>
            <a:ext cx="3435556"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Usos de los </a:t>
            </a:r>
            <a:r>
              <a:rPr lang="es-ES" sz="2000" b="1" u="none" dirty="0">
                <a:solidFill>
                  <a:srgbClr val="C00000"/>
                </a:solidFill>
                <a:ea typeface="Times New Roman" pitchFamily="18" charset="0"/>
                <a:cs typeface="Times New Roman" pitchFamily="18" charset="0"/>
              </a:rPr>
              <a:t>Subproductos</a:t>
            </a:r>
            <a:endParaRPr lang="es-AR" sz="2000" b="1" u="none" dirty="0">
              <a:solidFill>
                <a:srgbClr val="C00000"/>
              </a:solidFill>
              <a:ea typeface="Times New Roman" pitchFamily="18" charset="0"/>
              <a:cs typeface="Times New Roman" pitchFamily="18" charset="0"/>
            </a:endParaRPr>
          </a:p>
        </p:txBody>
      </p:sp>
      <p:sp>
        <p:nvSpPr>
          <p:cNvPr id="6" name="5 CuadroTexto"/>
          <p:cNvSpPr txBox="1"/>
          <p:nvPr/>
        </p:nvSpPr>
        <p:spPr bwMode="auto">
          <a:xfrm>
            <a:off x="7166919" y="0"/>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4258096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extLst>
              <a:ext uri="{28A0092B-C50C-407E-A947-70E740481C1C}">
                <a14:useLocalDpi xmlns:a14="http://schemas.microsoft.com/office/drawing/2010/main"/>
              </a:ext>
            </a:extLst>
          </a:blip>
          <a:srcRect/>
          <a:stretch/>
        </p:blipFill>
        <p:spPr bwMode="auto">
          <a:xfrm>
            <a:off x="464457" y="1111793"/>
            <a:ext cx="5585823" cy="3140891"/>
          </a:xfrm>
          <a:prstGeom prst="rect">
            <a:avLst/>
          </a:prstGeom>
          <a:noFill/>
          <a:ln>
            <a:noFill/>
          </a:ln>
          <a:extLst>
            <a:ext uri="{53640926-AAD7-44D8-BBD7-CCE9431645EC}">
              <a14:shadowObscured xmlns:a14="http://schemas.microsoft.com/office/drawing/2010/main"/>
            </a:ext>
          </a:extLst>
        </p:spPr>
      </p:pic>
      <p:sp>
        <p:nvSpPr>
          <p:cNvPr id="5" name="4 CuadroTexto"/>
          <p:cNvSpPr txBox="1"/>
          <p:nvPr/>
        </p:nvSpPr>
        <p:spPr bwMode="auto">
          <a:xfrm>
            <a:off x="6474941" y="518179"/>
            <a:ext cx="2541969"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PROVEEDORES</a:t>
            </a:r>
          </a:p>
        </p:txBody>
      </p:sp>
      <p:sp>
        <p:nvSpPr>
          <p:cNvPr id="6" name="Flecha abajo 5"/>
          <p:cNvSpPr/>
          <p:nvPr/>
        </p:nvSpPr>
        <p:spPr bwMode="auto">
          <a:xfrm rot="16200000">
            <a:off x="2255520" y="5247559"/>
            <a:ext cx="777240" cy="609600"/>
          </a:xfrm>
          <a:prstGeom prst="downArrow">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7" name="CuadroTexto 6"/>
          <p:cNvSpPr txBox="1"/>
          <p:nvPr/>
        </p:nvSpPr>
        <p:spPr bwMode="auto">
          <a:xfrm>
            <a:off x="7071360" y="2559129"/>
            <a:ext cx="1562928"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AR" sz="1600" b="1" u="none" kern="0" dirty="0" smtClean="0">
                <a:latin typeface="+mj-lt"/>
                <a:ea typeface="+mj-ea"/>
                <a:cs typeface="+mj-cs"/>
              </a:rPr>
              <a:t>Total de plantas</a:t>
            </a:r>
            <a:endParaRPr kumimoji="0" lang="es-AR" sz="16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8" name="Imagen 7"/>
          <p:cNvPicPr>
            <a:picLocks noChangeAspect="1"/>
          </p:cNvPicPr>
          <p:nvPr/>
        </p:nvPicPr>
        <p:blipFill rotWithShape="1">
          <a:blip r:embed="rId3" cstate="screen">
            <a:extLst>
              <a:ext uri="{28A0092B-C50C-407E-A947-70E740481C1C}">
                <a14:useLocalDpi xmlns:a14="http://schemas.microsoft.com/office/drawing/2010/main"/>
              </a:ext>
            </a:extLst>
          </a:blip>
          <a:srcRect l="13766" t="24064"/>
          <a:stretch/>
        </p:blipFill>
        <p:spPr>
          <a:xfrm>
            <a:off x="3832861" y="4252684"/>
            <a:ext cx="4922519" cy="2599351"/>
          </a:xfrm>
          <a:prstGeom prst="rect">
            <a:avLst/>
          </a:prstGeom>
        </p:spPr>
      </p:pic>
      <p:sp>
        <p:nvSpPr>
          <p:cNvPr id="10" name="Flecha abajo 9"/>
          <p:cNvSpPr/>
          <p:nvPr/>
        </p:nvSpPr>
        <p:spPr bwMode="auto">
          <a:xfrm rot="5400000">
            <a:off x="6080760" y="2377440"/>
            <a:ext cx="777240" cy="609600"/>
          </a:xfrm>
          <a:prstGeom prst="downArrow">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AR" sz="1400" b="0" i="0" u="none" strike="noStrike" cap="none" normalizeH="0" baseline="0">
              <a:ln>
                <a:noFill/>
              </a:ln>
              <a:solidFill>
                <a:schemeClr val="tx1"/>
              </a:solidFill>
              <a:effectLst/>
              <a:latin typeface="Arial" pitchFamily="101" charset="0"/>
            </a:endParaRPr>
          </a:p>
        </p:txBody>
      </p:sp>
      <p:sp>
        <p:nvSpPr>
          <p:cNvPr id="11" name="CuadroTexto 10"/>
          <p:cNvSpPr txBox="1"/>
          <p:nvPr/>
        </p:nvSpPr>
        <p:spPr bwMode="auto">
          <a:xfrm>
            <a:off x="464457" y="5429248"/>
            <a:ext cx="1447512" cy="246221"/>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AR" sz="1600" b="1" u="none" kern="0" dirty="0" smtClean="0">
                <a:latin typeface="+mj-lt"/>
                <a:ea typeface="+mj-ea"/>
                <a:cs typeface="+mj-cs"/>
              </a:rPr>
              <a:t>Sector Privado</a:t>
            </a:r>
            <a:endParaRPr kumimoji="0" lang="es-AR" sz="1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Rectángulo 1"/>
          <p:cNvSpPr/>
          <p:nvPr/>
        </p:nvSpPr>
        <p:spPr>
          <a:xfrm>
            <a:off x="241485" y="1227356"/>
            <a:ext cx="1794081"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Participación</a:t>
            </a:r>
            <a:endParaRPr lang="es-AR" sz="2000" b="1" u="none" dirty="0">
              <a:solidFill>
                <a:srgbClr val="C00000"/>
              </a:solidFill>
              <a:ea typeface="Times New Roman" pitchFamily="18" charset="0"/>
              <a:cs typeface="Times New Roman" pitchFamily="18" charset="0"/>
            </a:endParaRPr>
          </a:p>
        </p:txBody>
      </p:sp>
      <p:sp>
        <p:nvSpPr>
          <p:cNvPr id="12" name="11 CuadroTexto"/>
          <p:cNvSpPr txBox="1"/>
          <p:nvPr/>
        </p:nvSpPr>
        <p:spPr bwMode="auto">
          <a:xfrm>
            <a:off x="7018638" y="0"/>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2049556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bwMode="auto">
          <a:xfrm>
            <a:off x="2125921" y="518178"/>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PROVEEDORES</a:t>
            </a:r>
          </a:p>
        </p:txBody>
      </p:sp>
      <p:graphicFrame>
        <p:nvGraphicFramePr>
          <p:cNvPr id="5" name="Tabla 2"/>
          <p:cNvGraphicFramePr>
            <a:graphicFrameLocks noGrp="1"/>
          </p:cNvGraphicFramePr>
          <p:nvPr>
            <p:extLst>
              <p:ext uri="{D42A27DB-BD31-4B8C-83A1-F6EECF244321}">
                <p14:modId xmlns:p14="http://schemas.microsoft.com/office/powerpoint/2010/main" val="1462073711"/>
              </p:ext>
            </p:extLst>
          </p:nvPr>
        </p:nvGraphicFramePr>
        <p:xfrm>
          <a:off x="1669136" y="5132447"/>
          <a:ext cx="6115430" cy="1528153"/>
        </p:xfrm>
        <a:graphic>
          <a:graphicData uri="http://schemas.openxmlformats.org/drawingml/2006/table">
            <a:tbl>
              <a:tblPr firstRow="1" firstCol="1" bandRow="1">
                <a:tableStyleId>{3B4B98B0-60AC-42C2-AFA5-B58CD77FA1E5}</a:tableStyleId>
              </a:tblPr>
              <a:tblGrid>
                <a:gridCol w="1358270"/>
                <a:gridCol w="1189290"/>
                <a:gridCol w="1189290"/>
                <a:gridCol w="1189290"/>
                <a:gridCol w="1189290"/>
              </a:tblGrid>
              <a:tr h="293348">
                <a:tc rowSpan="2">
                  <a:txBody>
                    <a:bodyPr/>
                    <a:lstStyle/>
                    <a:p>
                      <a:pPr algn="ctr">
                        <a:lnSpc>
                          <a:spcPct val="115000"/>
                        </a:lnSpc>
                        <a:spcAft>
                          <a:spcPts val="0"/>
                        </a:spcAft>
                      </a:pPr>
                      <a:r>
                        <a:rPr lang="es-ES" sz="1400" b="1" dirty="0" smtClean="0">
                          <a:effectLst/>
                          <a:latin typeface="+mn-lt"/>
                        </a:rPr>
                        <a:t>Procedencia</a:t>
                      </a:r>
                      <a:endParaRPr lang="es-AR"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gridSpan="4">
                  <a:txBody>
                    <a:bodyPr/>
                    <a:lstStyle/>
                    <a:p>
                      <a:pPr algn="ctr">
                        <a:lnSpc>
                          <a:spcPct val="115000"/>
                        </a:lnSpc>
                        <a:spcAft>
                          <a:spcPts val="0"/>
                        </a:spcAft>
                      </a:pPr>
                      <a:r>
                        <a:rPr lang="es-ES" sz="1400" b="1" dirty="0" smtClean="0">
                          <a:effectLst/>
                        </a:rPr>
                        <a:t>Calificación</a:t>
                      </a:r>
                      <a:endParaRPr lang="es-A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A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A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A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72116">
                <a:tc vMerge="1">
                  <a:txBody>
                    <a:bodyPr/>
                    <a:lstStyle/>
                    <a:p>
                      <a:endParaRPr lang="es-AR"/>
                    </a:p>
                  </a:txBody>
                  <a:tcPr/>
                </a:tc>
                <a:tc>
                  <a:txBody>
                    <a:bodyPr/>
                    <a:lstStyle/>
                    <a:p>
                      <a:pPr algn="ctr">
                        <a:lnSpc>
                          <a:spcPct val="115000"/>
                        </a:lnSpc>
                        <a:spcAft>
                          <a:spcPts val="0"/>
                        </a:spcAft>
                      </a:pPr>
                      <a:r>
                        <a:rPr lang="es-AR" sz="1400" b="1" dirty="0" smtClean="0">
                          <a:effectLst/>
                          <a:latin typeface="+mn-lt"/>
                          <a:ea typeface="Times New Roman" panose="02020603050405020304" pitchFamily="18" charset="0"/>
                          <a:cs typeface="Times New Roman" panose="02020603050405020304" pitchFamily="18" charset="0"/>
                        </a:rPr>
                        <a:t>Muy Bueno</a:t>
                      </a:r>
                      <a:endParaRPr lang="es-AR"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AR" sz="1400" b="1" dirty="0" smtClean="0">
                          <a:effectLst/>
                          <a:latin typeface="+mn-lt"/>
                          <a:ea typeface="Times New Roman" panose="02020603050405020304" pitchFamily="18" charset="0"/>
                          <a:cs typeface="Times New Roman" panose="02020603050405020304" pitchFamily="18" charset="0"/>
                        </a:rPr>
                        <a:t>Bueno</a:t>
                      </a:r>
                      <a:endParaRPr lang="es-AR"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AR" sz="1400" b="1" dirty="0" smtClean="0">
                          <a:effectLst/>
                          <a:latin typeface="+mn-lt"/>
                          <a:ea typeface="Times New Roman" panose="02020603050405020304" pitchFamily="18" charset="0"/>
                          <a:cs typeface="Times New Roman" panose="02020603050405020304" pitchFamily="18" charset="0"/>
                        </a:rPr>
                        <a:t>Regular</a:t>
                      </a:r>
                      <a:endParaRPr lang="es-AR"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AR" sz="1400" b="1" dirty="0" smtClean="0">
                          <a:effectLst/>
                          <a:latin typeface="+mn-lt"/>
                          <a:ea typeface="Times New Roman" panose="02020603050405020304" pitchFamily="18" charset="0"/>
                          <a:cs typeface="Times New Roman" panose="02020603050405020304" pitchFamily="18" charset="0"/>
                        </a:rPr>
                        <a:t>Malo</a:t>
                      </a:r>
                      <a:endParaRPr lang="es-AR"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r>
              <a:tr h="480060">
                <a:tc>
                  <a:txBody>
                    <a:bodyPr/>
                    <a:lstStyle/>
                    <a:p>
                      <a:pPr algn="ctr">
                        <a:lnSpc>
                          <a:spcPct val="150000"/>
                        </a:lnSpc>
                        <a:spcAft>
                          <a:spcPts val="0"/>
                        </a:spcAft>
                      </a:pPr>
                      <a:r>
                        <a:rPr lang="es-ES" sz="1400" b="0" dirty="0" smtClean="0">
                          <a:effectLst/>
                          <a:latin typeface="+mn-lt"/>
                        </a:rPr>
                        <a:t>Internacional</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20,0</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40,0</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33,3</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6,7</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r>
              <a:tr h="382629">
                <a:tc>
                  <a:txBody>
                    <a:bodyPr/>
                    <a:lstStyle/>
                    <a:p>
                      <a:pPr algn="ctr">
                        <a:lnSpc>
                          <a:spcPct val="150000"/>
                        </a:lnSpc>
                        <a:spcAft>
                          <a:spcPts val="0"/>
                        </a:spcAft>
                      </a:pPr>
                      <a:r>
                        <a:rPr lang="es-ES" sz="1400" b="0" dirty="0" smtClean="0">
                          <a:effectLst/>
                          <a:latin typeface="+mn-lt"/>
                        </a:rPr>
                        <a:t>Nacional</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31,0</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51,7</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13,8</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1400" b="0" dirty="0" smtClean="0">
                          <a:effectLst/>
                          <a:latin typeface="+mn-lt"/>
                          <a:ea typeface="Times New Roman" panose="02020603050405020304" pitchFamily="18" charset="0"/>
                          <a:cs typeface="Times New Roman" panose="02020603050405020304" pitchFamily="18" charset="0"/>
                        </a:rPr>
                        <a:t>3,4</a:t>
                      </a:r>
                      <a:endParaRPr lang="es-AR" sz="1400" b="0" dirty="0">
                        <a:effectLst/>
                        <a:latin typeface="+mn-lt"/>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6" name="Rectángulo 1"/>
          <p:cNvSpPr/>
          <p:nvPr/>
        </p:nvSpPr>
        <p:spPr>
          <a:xfrm>
            <a:off x="241485" y="1077228"/>
            <a:ext cx="3760966" cy="400110"/>
          </a:xfrm>
          <a:prstGeom prst="rect">
            <a:avLst/>
          </a:prstGeom>
        </p:spPr>
        <p:txBody>
          <a:bodyPr wrap="none">
            <a:spAutoFit/>
          </a:bodyPr>
          <a:lstStyle/>
          <a:p>
            <a:r>
              <a:rPr lang="es-ES" sz="2000" b="1" u="none" dirty="0" smtClean="0">
                <a:solidFill>
                  <a:srgbClr val="C00000"/>
                </a:solidFill>
                <a:ea typeface="Times New Roman" pitchFamily="18" charset="0"/>
                <a:cs typeface="Times New Roman" pitchFamily="18" charset="0"/>
              </a:rPr>
              <a:t>Calificación de Proveedores</a:t>
            </a:r>
            <a:endParaRPr lang="es-AR" sz="2000" b="1" u="none" dirty="0">
              <a:solidFill>
                <a:srgbClr val="C00000"/>
              </a:solidFill>
              <a:ea typeface="Times New Roman" pitchFamily="18" charset="0"/>
              <a:cs typeface="Times New Roman" pitchFamily="18" charset="0"/>
            </a:endParaRPr>
          </a:p>
        </p:txBody>
      </p:sp>
      <p:pic>
        <p:nvPicPr>
          <p:cNvPr id="7" name="Imagen 5"/>
          <p:cNvPicPr>
            <a:picLocks noChangeAspect="1"/>
          </p:cNvPicPr>
          <p:nvPr/>
        </p:nvPicPr>
        <p:blipFill rotWithShape="1">
          <a:blip r:embed="rId2" cstate="screen">
            <a:extLst>
              <a:ext uri="{28A0092B-C50C-407E-A947-70E740481C1C}">
                <a14:useLocalDpi xmlns:a14="http://schemas.microsoft.com/office/drawing/2010/main"/>
              </a:ext>
            </a:extLst>
          </a:blip>
          <a:srcRect l="717" t="13124" r="2166" b="-1465"/>
          <a:stretch/>
        </p:blipFill>
        <p:spPr>
          <a:xfrm>
            <a:off x="823872" y="1449580"/>
            <a:ext cx="7473969" cy="3656878"/>
          </a:xfrm>
          <a:prstGeom prst="rect">
            <a:avLst/>
          </a:prstGeom>
        </p:spPr>
      </p:pic>
      <p:sp>
        <p:nvSpPr>
          <p:cNvPr id="8" name="7 CuadroTexto"/>
          <p:cNvSpPr txBox="1"/>
          <p:nvPr/>
        </p:nvSpPr>
        <p:spPr bwMode="auto">
          <a:xfrm>
            <a:off x="7166919" y="160638"/>
            <a:ext cx="1977081"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Resultados </a:t>
            </a:r>
          </a:p>
        </p:txBody>
      </p:sp>
    </p:spTree>
    <p:extLst>
      <p:ext uri="{BB962C8B-B14F-4D97-AF65-F5344CB8AC3E}">
        <p14:creationId xmlns:p14="http://schemas.microsoft.com/office/powerpoint/2010/main" val="5858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bwMode="auto">
          <a:xfrm>
            <a:off x="516095" y="1710734"/>
            <a:ext cx="6198813" cy="923330"/>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6000" b="1" u="none" kern="0" dirty="0" smtClean="0">
                <a:ln>
                  <a:solidFill>
                    <a:schemeClr val="tx1"/>
                  </a:solidFill>
                </a:ln>
                <a:solidFill>
                  <a:srgbClr val="00B050"/>
                </a:solidFill>
                <a:latin typeface="+mj-lt"/>
                <a:ea typeface="+mj-ea"/>
                <a:cs typeface="+mj-cs"/>
              </a:rPr>
              <a:t>CONCLUSIONES</a:t>
            </a:r>
          </a:p>
        </p:txBody>
      </p:sp>
      <p:pic>
        <p:nvPicPr>
          <p:cNvPr id="2" name="Imagen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82440" y="3402330"/>
            <a:ext cx="4038600" cy="3028950"/>
          </a:xfrm>
          <a:prstGeom prst="rect">
            <a:avLst/>
          </a:prstGeom>
        </p:spPr>
      </p:pic>
    </p:spTree>
    <p:extLst>
      <p:ext uri="{BB962C8B-B14F-4D97-AF65-F5344CB8AC3E}">
        <p14:creationId xmlns:p14="http://schemas.microsoft.com/office/powerpoint/2010/main" val="25389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G:\Backup STG\Fotos_1_Biogas\Biogas Argentina\Adcadis\2011_03_11 inauguracion\P1030189.JPG"/>
          <p:cNvPicPr>
            <a:picLocks noChangeAspect="1" noChangeArrowheads="1"/>
          </p:cNvPicPr>
          <p:nvPr/>
        </p:nvPicPr>
        <p:blipFill>
          <a:blip r:embed="rId2" cstate="print"/>
          <a:srcRect/>
          <a:stretch>
            <a:fillRect/>
          </a:stretch>
        </p:blipFill>
        <p:spPr bwMode="auto">
          <a:xfrm>
            <a:off x="4059238" y="5587776"/>
            <a:ext cx="1511300" cy="1079500"/>
          </a:xfrm>
          <a:prstGeom prst="rect">
            <a:avLst/>
          </a:prstGeom>
          <a:noFill/>
          <a:ln w="9525">
            <a:noFill/>
            <a:miter lim="800000"/>
            <a:headEnd/>
            <a:tailEnd/>
          </a:ln>
        </p:spPr>
      </p:pic>
      <p:pic>
        <p:nvPicPr>
          <p:cNvPr id="13316" name="Picture 9" descr="G:\Backup STG\Fotos_1_Biogas\Biogas Argentina\2009_08_03_Sugarosa\P1060494.JPG"/>
          <p:cNvPicPr>
            <a:picLocks noChangeAspect="1" noChangeArrowheads="1"/>
          </p:cNvPicPr>
          <p:nvPr/>
        </p:nvPicPr>
        <p:blipFill>
          <a:blip r:embed="rId3" cstate="print"/>
          <a:srcRect/>
          <a:stretch>
            <a:fillRect/>
          </a:stretch>
        </p:blipFill>
        <p:spPr bwMode="auto">
          <a:xfrm>
            <a:off x="1376363" y="5587776"/>
            <a:ext cx="1439862" cy="1079500"/>
          </a:xfrm>
          <a:prstGeom prst="rect">
            <a:avLst/>
          </a:prstGeom>
          <a:noFill/>
          <a:ln w="9525">
            <a:noFill/>
            <a:miter lim="800000"/>
            <a:headEnd/>
            <a:tailEnd/>
          </a:ln>
        </p:spPr>
      </p:pic>
      <p:pic>
        <p:nvPicPr>
          <p:cNvPr id="13317" name="Picture 10" descr="G:\Backup STG\Fotos_1_Biogas\Biogas Argentina\2011_05_05_Ogara_Visita a ADCADIS y Las Camelias\DSC00848.JPG"/>
          <p:cNvPicPr>
            <a:picLocks noChangeAspect="1" noChangeArrowheads="1"/>
          </p:cNvPicPr>
          <p:nvPr/>
        </p:nvPicPr>
        <p:blipFill>
          <a:blip r:embed="rId4" cstate="print"/>
          <a:srcRect/>
          <a:stretch>
            <a:fillRect/>
          </a:stretch>
        </p:blipFill>
        <p:spPr bwMode="auto">
          <a:xfrm>
            <a:off x="2797175" y="5587776"/>
            <a:ext cx="1255841" cy="1079500"/>
          </a:xfrm>
          <a:prstGeom prst="rect">
            <a:avLst/>
          </a:prstGeom>
          <a:noFill/>
          <a:ln w="9525">
            <a:noFill/>
            <a:miter lim="800000"/>
            <a:headEnd/>
            <a:tailEnd/>
          </a:ln>
        </p:spPr>
      </p:pic>
      <p:pic>
        <p:nvPicPr>
          <p:cNvPr id="13318" name="Picture 14" descr="G:\Backup STG\Fotos_1_Biogas\Biogas Argentina\Biometano del sur\P1060011.JPG"/>
          <p:cNvPicPr>
            <a:picLocks noChangeAspect="1" noChangeArrowheads="1"/>
          </p:cNvPicPr>
          <p:nvPr/>
        </p:nvPicPr>
        <p:blipFill>
          <a:blip r:embed="rId5" cstate="print"/>
          <a:srcRect/>
          <a:stretch>
            <a:fillRect/>
          </a:stretch>
        </p:blipFill>
        <p:spPr bwMode="auto">
          <a:xfrm>
            <a:off x="7829078" y="5587776"/>
            <a:ext cx="1314922" cy="1079500"/>
          </a:xfrm>
          <a:prstGeom prst="rect">
            <a:avLst/>
          </a:prstGeom>
          <a:noFill/>
          <a:ln w="9525">
            <a:noFill/>
            <a:miter lim="800000"/>
            <a:headEnd/>
            <a:tailEnd/>
          </a:ln>
        </p:spPr>
      </p:pic>
      <p:pic>
        <p:nvPicPr>
          <p:cNvPr id="13319" name="Picture 13" descr="G:\Backup STG\Fotos_1_Biogas\Biogas Argentina\Biogas Zoologico BA\P1090741.JPG"/>
          <p:cNvPicPr>
            <a:picLocks noChangeAspect="1" noChangeArrowheads="1"/>
          </p:cNvPicPr>
          <p:nvPr/>
        </p:nvPicPr>
        <p:blipFill>
          <a:blip r:embed="rId6" cstate="print"/>
          <a:srcRect/>
          <a:stretch>
            <a:fillRect/>
          </a:stretch>
        </p:blipFill>
        <p:spPr bwMode="auto">
          <a:xfrm>
            <a:off x="7000875" y="5587776"/>
            <a:ext cx="809625" cy="1079500"/>
          </a:xfrm>
          <a:prstGeom prst="rect">
            <a:avLst/>
          </a:prstGeom>
          <a:noFill/>
          <a:ln w="9525">
            <a:noFill/>
            <a:miter lim="800000"/>
            <a:headEnd/>
            <a:tailEnd/>
          </a:ln>
        </p:spPr>
      </p:pic>
      <p:pic>
        <p:nvPicPr>
          <p:cNvPr id="13320" name="Picture 11" descr="G:\Backup STG\Fotos_1_Biogas\Biogas Argentina\2012_06_28 Oro Verde\P1110705.JPG"/>
          <p:cNvPicPr>
            <a:picLocks noChangeAspect="1" noChangeArrowheads="1"/>
          </p:cNvPicPr>
          <p:nvPr/>
        </p:nvPicPr>
        <p:blipFill>
          <a:blip r:embed="rId7" cstate="print"/>
          <a:srcRect/>
          <a:stretch>
            <a:fillRect/>
          </a:stretch>
        </p:blipFill>
        <p:spPr bwMode="auto">
          <a:xfrm>
            <a:off x="5561013" y="5587776"/>
            <a:ext cx="1439862" cy="1079500"/>
          </a:xfrm>
          <a:prstGeom prst="rect">
            <a:avLst/>
          </a:prstGeom>
          <a:noFill/>
          <a:ln w="9525">
            <a:noFill/>
            <a:miter lim="800000"/>
            <a:headEnd/>
            <a:tailEnd/>
          </a:ln>
        </p:spPr>
      </p:pic>
      <p:pic>
        <p:nvPicPr>
          <p:cNvPr id="13321" name="Picture 5"/>
          <p:cNvPicPr>
            <a:picLocks noChangeAspect="1" noChangeArrowheads="1"/>
          </p:cNvPicPr>
          <p:nvPr/>
        </p:nvPicPr>
        <p:blipFill>
          <a:blip r:embed="rId8" cstate="print"/>
          <a:srcRect/>
          <a:stretch>
            <a:fillRect/>
          </a:stretch>
        </p:blipFill>
        <p:spPr bwMode="auto">
          <a:xfrm>
            <a:off x="0" y="1074828"/>
            <a:ext cx="9144000" cy="3889375"/>
          </a:xfrm>
          <a:prstGeom prst="rect">
            <a:avLst/>
          </a:prstGeom>
          <a:noFill/>
          <a:ln w="3175">
            <a:noFill/>
            <a:miter lim="800000"/>
            <a:headEnd/>
            <a:tailEnd/>
          </a:ln>
        </p:spPr>
      </p:pic>
      <p:pic>
        <p:nvPicPr>
          <p:cNvPr id="13322" name="Picture 9" descr="G:\Backup STG\Fotos_1_Biogas\Biogas Argentina\2009_08_03_Sugarosa\P1060494.JPG"/>
          <p:cNvPicPr>
            <a:picLocks noChangeAspect="1" noChangeArrowheads="1"/>
          </p:cNvPicPr>
          <p:nvPr/>
        </p:nvPicPr>
        <p:blipFill>
          <a:blip r:embed="rId9" cstate="print"/>
          <a:srcRect/>
          <a:stretch>
            <a:fillRect/>
          </a:stretch>
        </p:blipFill>
        <p:spPr bwMode="auto">
          <a:xfrm>
            <a:off x="-1" y="5584601"/>
            <a:ext cx="1477963" cy="1050977"/>
          </a:xfrm>
          <a:prstGeom prst="rect">
            <a:avLst/>
          </a:prstGeom>
          <a:noFill/>
          <a:ln w="9525">
            <a:noFill/>
            <a:miter lim="800000"/>
            <a:headEnd/>
            <a:tailEnd/>
          </a:ln>
        </p:spPr>
      </p:pic>
      <p:sp>
        <p:nvSpPr>
          <p:cNvPr id="11" name="10 CuadroTexto"/>
          <p:cNvSpPr txBox="1"/>
          <p:nvPr/>
        </p:nvSpPr>
        <p:spPr bwMode="auto">
          <a:xfrm>
            <a:off x="6614387" y="178482"/>
            <a:ext cx="2529613"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INTI y el BIOGÁS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p:cNvSpPr txBox="1">
            <a:spLocks/>
          </p:cNvSpPr>
          <p:nvPr/>
        </p:nvSpPr>
        <p:spPr bwMode="auto">
          <a:xfrm>
            <a:off x="279315" y="1055258"/>
            <a:ext cx="8704048" cy="64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16000" anchor="ct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r>
              <a:rPr lang="en-US" altLang="es-ES_tradnl" sz="2000" b="1" u="none" dirty="0" smtClean="0">
                <a:solidFill>
                  <a:srgbClr val="08255A"/>
                </a:solidFill>
              </a:rPr>
              <a:t>INTI apoyo al Desarrollo de la </a:t>
            </a:r>
            <a:r>
              <a:rPr lang="en-US" altLang="es-ES_tradnl" sz="2000" b="1" u="none" dirty="0" err="1" smtClean="0">
                <a:solidFill>
                  <a:srgbClr val="08255A"/>
                </a:solidFill>
              </a:rPr>
              <a:t>Tecnología</a:t>
            </a:r>
            <a:r>
              <a:rPr lang="en-US" altLang="es-ES_tradnl" sz="2000" b="1" u="none" dirty="0" smtClean="0">
                <a:solidFill>
                  <a:srgbClr val="08255A"/>
                </a:solidFill>
              </a:rPr>
              <a:t> de Biodigestión.   </a:t>
            </a:r>
            <a:endParaRPr lang="en-US" altLang="es-ES_tradnl" sz="2000" b="1" u="none" dirty="0">
              <a:solidFill>
                <a:srgbClr val="08255A"/>
              </a:solidFill>
            </a:endParaRPr>
          </a:p>
        </p:txBody>
      </p:sp>
      <p:sp>
        <p:nvSpPr>
          <p:cNvPr id="3" name="2 CuadroTexto"/>
          <p:cNvSpPr txBox="1"/>
          <p:nvPr/>
        </p:nvSpPr>
        <p:spPr bwMode="auto">
          <a:xfrm>
            <a:off x="229887" y="1858709"/>
            <a:ext cx="8753475" cy="225702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742950" lvl="1" indent="-285750">
              <a:lnSpc>
                <a:spcPct val="150000"/>
              </a:lnSpc>
              <a:spcAft>
                <a:spcPts val="600"/>
              </a:spcAft>
              <a:buClr>
                <a:srgbClr val="08255A"/>
              </a:buClr>
              <a:buFont typeface="Wingdings" pitchFamily="2" charset="2"/>
              <a:buChar char="ü"/>
            </a:pPr>
            <a:r>
              <a:rPr lang="es-ES" sz="1800" u="none" kern="0" noProof="0" dirty="0" smtClean="0">
                <a:latin typeface="+mj-lt"/>
                <a:ea typeface="+mj-ea"/>
                <a:cs typeface="+mj-cs"/>
              </a:rPr>
              <a:t>Trabajos en red – Estratégicos con otras organizaciones e instituciones</a:t>
            </a:r>
            <a:endParaRPr lang="es-ES" u="none" kern="0" noProof="0" dirty="0" smtClean="0">
              <a:latin typeface="+mj-lt"/>
              <a:ea typeface="+mj-ea"/>
              <a:cs typeface="+mj-cs"/>
            </a:endParaRPr>
          </a:p>
          <a:p>
            <a:pPr marL="742950" lvl="1" indent="-285750">
              <a:lnSpc>
                <a:spcPct val="150000"/>
              </a:lnSpc>
              <a:spcAft>
                <a:spcPts val="600"/>
              </a:spcAft>
              <a:buClr>
                <a:srgbClr val="08255A"/>
              </a:buClr>
              <a:buFont typeface="Wingdings" pitchFamily="2" charset="2"/>
              <a:buChar char="ü"/>
            </a:pPr>
            <a:r>
              <a:rPr lang="es-ES" sz="1800" u="none" kern="0" noProof="0" dirty="0" smtClean="0">
                <a:latin typeface="+mj-lt"/>
                <a:ea typeface="+mj-ea"/>
                <a:cs typeface="+mj-cs"/>
              </a:rPr>
              <a:t>Fortalecimiento del grupo de trabajo</a:t>
            </a:r>
            <a:r>
              <a:rPr lang="es-ES" sz="1600" u="none" kern="0" noProof="0" dirty="0" smtClean="0">
                <a:latin typeface="+mj-lt"/>
                <a:ea typeface="+mj-ea"/>
                <a:cs typeface="+mj-cs"/>
              </a:rPr>
              <a:t> </a:t>
            </a:r>
            <a:r>
              <a:rPr lang="es-ES" sz="1200" u="none" kern="0" noProof="0" dirty="0" smtClean="0">
                <a:latin typeface="+mj-lt"/>
                <a:ea typeface="+mj-ea"/>
                <a:cs typeface="+mj-cs"/>
              </a:rPr>
              <a:t>(FODA)</a:t>
            </a:r>
          </a:p>
          <a:p>
            <a:pPr marL="742950" lvl="1" indent="-285750">
              <a:lnSpc>
                <a:spcPct val="150000"/>
              </a:lnSpc>
              <a:spcAft>
                <a:spcPts val="600"/>
              </a:spcAft>
              <a:buClr>
                <a:srgbClr val="08255A"/>
              </a:buClr>
              <a:buFont typeface="Wingdings" pitchFamily="2" charset="2"/>
              <a:buChar char="ü"/>
            </a:pPr>
            <a:r>
              <a:rPr lang="es-ES" sz="1800" u="none" kern="0" dirty="0" smtClean="0">
                <a:latin typeface="+mj-lt"/>
                <a:ea typeface="+mj-ea"/>
                <a:cs typeface="+mj-cs"/>
              </a:rPr>
              <a:t>Planificación y desarrollo de estrategias de acción para Asesorar Técnicamente y Formar Personal en la tecnología en nuestro país.</a:t>
            </a:r>
          </a:p>
          <a:p>
            <a:pPr marL="742950" lvl="1" indent="-285750">
              <a:lnSpc>
                <a:spcPct val="150000"/>
              </a:lnSpc>
              <a:spcAft>
                <a:spcPts val="600"/>
              </a:spcAft>
              <a:buClr>
                <a:srgbClr val="08255A"/>
              </a:buClr>
              <a:buFont typeface="Wingdings" pitchFamily="2" charset="2"/>
              <a:buChar char="ü"/>
            </a:pPr>
            <a:r>
              <a:rPr lang="es-ES" sz="1800" u="none" kern="0" dirty="0" smtClean="0">
                <a:latin typeface="+mj-lt"/>
                <a:ea typeface="+mj-ea"/>
                <a:cs typeface="+mj-cs"/>
              </a:rPr>
              <a:t>Ampliación de la oferta de servicios</a:t>
            </a:r>
            <a:r>
              <a:rPr lang="es-ES" sz="1600" u="none" kern="0" dirty="0" smtClean="0">
                <a:latin typeface="+mj-lt"/>
                <a:ea typeface="+mj-ea"/>
                <a:cs typeface="+mj-cs"/>
              </a:rPr>
              <a:t>.</a:t>
            </a:r>
          </a:p>
        </p:txBody>
      </p:sp>
      <p:sp>
        <p:nvSpPr>
          <p:cNvPr id="7" name="6 CuadroTexto"/>
          <p:cNvSpPr txBox="1"/>
          <p:nvPr/>
        </p:nvSpPr>
        <p:spPr bwMode="auto">
          <a:xfrm>
            <a:off x="2237245" y="196903"/>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rgbClr val="00B050"/>
                </a:solidFill>
                <a:latin typeface="+mj-lt"/>
                <a:ea typeface="+mj-ea"/>
                <a:cs typeface="+mj-cs"/>
              </a:rPr>
              <a:t>CONCLUSIONES</a:t>
            </a:r>
          </a:p>
        </p:txBody>
      </p:sp>
      <p:pic>
        <p:nvPicPr>
          <p:cNvPr id="46082" name="Picture 2" descr="C:\Users\Administrador\Desktop\PPT Relevamiento\Imagenes PPT PROBIOMASA\fuente blog.institutoarts.com.ve.jpg"/>
          <p:cNvPicPr>
            <a:picLocks noChangeAspect="1" noChangeArrowheads="1"/>
          </p:cNvPicPr>
          <p:nvPr/>
        </p:nvPicPr>
        <p:blipFill>
          <a:blip r:embed="rId3" cstate="print"/>
          <a:srcRect/>
          <a:stretch>
            <a:fillRect/>
          </a:stretch>
        </p:blipFill>
        <p:spPr bwMode="auto">
          <a:xfrm>
            <a:off x="651500" y="4542080"/>
            <a:ext cx="3610303" cy="2040235"/>
          </a:xfrm>
          <a:prstGeom prst="ellipse">
            <a:avLst/>
          </a:prstGeom>
          <a:ln>
            <a:noFill/>
          </a:ln>
          <a:effectLst>
            <a:softEdge rad="112500"/>
          </a:effectLst>
        </p:spPr>
      </p:pic>
      <p:pic>
        <p:nvPicPr>
          <p:cNvPr id="73730" name="Picture 2" descr="C:\Users\Administrador\Desktop\PPT Relevamiento\Imagenes PPT PROBIOMASA\crm.jpg"/>
          <p:cNvPicPr>
            <a:picLocks noChangeAspect="1" noChangeArrowheads="1"/>
          </p:cNvPicPr>
          <p:nvPr/>
        </p:nvPicPr>
        <p:blipFill>
          <a:blip r:embed="rId4" cstate="print"/>
          <a:srcRect/>
          <a:stretch>
            <a:fillRect/>
          </a:stretch>
        </p:blipFill>
        <p:spPr bwMode="auto">
          <a:xfrm>
            <a:off x="5704761" y="4111822"/>
            <a:ext cx="2940102" cy="2363842"/>
          </a:xfrm>
          <a:prstGeom prst="rect">
            <a:avLst/>
          </a:prstGeom>
          <a:noFill/>
        </p:spPr>
      </p:pic>
    </p:spTree>
    <p:extLst>
      <p:ext uri="{BB962C8B-B14F-4D97-AF65-F5344CB8AC3E}">
        <p14:creationId xmlns:p14="http://schemas.microsoft.com/office/powerpoint/2010/main" val="106929947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2046" y="1127784"/>
            <a:ext cx="2969083" cy="461665"/>
          </a:xfrm>
          <a:prstGeom prst="rect">
            <a:avLst/>
          </a:prstGeom>
        </p:spPr>
        <p:txBody>
          <a:bodyPr wrap="none">
            <a:spAutoFit/>
          </a:bodyPr>
          <a:lstStyle/>
          <a:p>
            <a:r>
              <a:rPr lang="en-US" altLang="es-ES_tradnl" sz="2400" b="1" u="none" dirty="0" smtClean="0">
                <a:solidFill>
                  <a:srgbClr val="08255A"/>
                </a:solidFill>
              </a:rPr>
              <a:t>Sector Institutional</a:t>
            </a:r>
            <a:endParaRPr lang="en-US" altLang="es-ES_tradnl" sz="2400" b="1" u="none" dirty="0">
              <a:solidFill>
                <a:srgbClr val="08255A"/>
              </a:solidFill>
            </a:endParaRPr>
          </a:p>
        </p:txBody>
      </p:sp>
      <p:pic>
        <p:nvPicPr>
          <p:cNvPr id="7" name="Picture 3" descr="C:\Users\Administrador\Desktop\PPT Relevamiento\Imagenes PPT PROBIOMASA\fuente preciouslife.gr.jpg"/>
          <p:cNvPicPr>
            <a:picLocks noChangeAspect="1" noChangeArrowheads="1"/>
          </p:cNvPicPr>
          <p:nvPr/>
        </p:nvPicPr>
        <p:blipFill>
          <a:blip r:embed="rId3" cstate="print"/>
          <a:srcRect/>
          <a:stretch>
            <a:fillRect/>
          </a:stretch>
        </p:blipFill>
        <p:spPr bwMode="auto">
          <a:xfrm>
            <a:off x="5323493" y="4303992"/>
            <a:ext cx="3659149" cy="2407034"/>
          </a:xfrm>
          <a:prstGeom prst="rect">
            <a:avLst/>
          </a:prstGeom>
          <a:noFill/>
        </p:spPr>
      </p:pic>
      <p:sp>
        <p:nvSpPr>
          <p:cNvPr id="8" name="7 Rectángulo"/>
          <p:cNvSpPr/>
          <p:nvPr/>
        </p:nvSpPr>
        <p:spPr>
          <a:xfrm>
            <a:off x="314537" y="3372303"/>
            <a:ext cx="7536541" cy="646331"/>
          </a:xfrm>
          <a:prstGeom prst="rect">
            <a:avLst/>
          </a:prstGeom>
        </p:spPr>
        <p:txBody>
          <a:bodyPr wrap="square">
            <a:spAutoFit/>
          </a:bodyPr>
          <a:lstStyle/>
          <a:p>
            <a:pPr marL="285750" lvl="0" indent="-285750">
              <a:buClr>
                <a:srgbClr val="08255A"/>
              </a:buClr>
              <a:buFont typeface="Wingdings" pitchFamily="2" charset="2"/>
              <a:buChar char="ü"/>
            </a:pPr>
            <a:r>
              <a:rPr lang="es-ES" sz="1800" u="none" dirty="0" smtClean="0"/>
              <a:t>Comunicación </a:t>
            </a:r>
            <a:r>
              <a:rPr lang="es-ES" sz="1800" u="none" dirty="0"/>
              <a:t>de los </a:t>
            </a:r>
            <a:r>
              <a:rPr lang="es-ES" sz="1800" u="none" dirty="0" smtClean="0"/>
              <a:t>Servicios: especialmente en pequeñas </a:t>
            </a:r>
            <a:r>
              <a:rPr lang="es-ES" sz="1800" u="none" dirty="0"/>
              <a:t>y medianas </a:t>
            </a:r>
            <a:r>
              <a:rPr lang="es-ES" sz="1800" u="none" dirty="0" smtClean="0"/>
              <a:t>Plantas </a:t>
            </a:r>
            <a:r>
              <a:rPr lang="es-ES" sz="1800" u="none" dirty="0"/>
              <a:t>de </a:t>
            </a:r>
            <a:r>
              <a:rPr lang="es-ES" sz="1800" u="none" dirty="0" smtClean="0"/>
              <a:t>Biodigestión;</a:t>
            </a:r>
            <a:endParaRPr lang="es-ES" sz="1600" u="none" dirty="0"/>
          </a:p>
        </p:txBody>
      </p:sp>
      <p:sp>
        <p:nvSpPr>
          <p:cNvPr id="9" name="8 Rectángulo"/>
          <p:cNvSpPr/>
          <p:nvPr/>
        </p:nvSpPr>
        <p:spPr>
          <a:xfrm>
            <a:off x="314537" y="4116225"/>
            <a:ext cx="7541580" cy="646331"/>
          </a:xfrm>
          <a:prstGeom prst="rect">
            <a:avLst/>
          </a:prstGeom>
        </p:spPr>
        <p:txBody>
          <a:bodyPr wrap="square">
            <a:spAutoFit/>
          </a:bodyPr>
          <a:lstStyle/>
          <a:p>
            <a:pPr marL="285750" indent="-285750">
              <a:buClr>
                <a:srgbClr val="08255A"/>
              </a:buClr>
              <a:buFont typeface="Wingdings" pitchFamily="2" charset="2"/>
              <a:buChar char="ü"/>
            </a:pPr>
            <a:r>
              <a:rPr lang="es-ES" sz="1800" u="none" dirty="0" smtClean="0"/>
              <a:t>Sinergia </a:t>
            </a:r>
            <a:r>
              <a:rPr lang="es-ES" sz="1800" u="none" dirty="0"/>
              <a:t>entre instituciones </a:t>
            </a:r>
            <a:r>
              <a:rPr lang="es-ES" sz="1800" u="none" dirty="0" smtClean="0"/>
              <a:t>para </a:t>
            </a:r>
            <a:r>
              <a:rPr lang="es-ES" sz="1800" u="none" dirty="0"/>
              <a:t>maximizar los recursos y </a:t>
            </a:r>
            <a:r>
              <a:rPr lang="es-ES" sz="1800" u="none" dirty="0" smtClean="0"/>
              <a:t>brindar </a:t>
            </a:r>
            <a:r>
              <a:rPr lang="es-ES" sz="1800" u="none" dirty="0"/>
              <a:t>soluciones integrales a los usuarios de la </a:t>
            </a:r>
            <a:r>
              <a:rPr lang="es-ES" sz="1800" u="none" dirty="0" smtClean="0"/>
              <a:t>tecnología;</a:t>
            </a:r>
            <a:endParaRPr lang="es-ES" sz="1200" u="none" dirty="0"/>
          </a:p>
        </p:txBody>
      </p:sp>
      <p:sp>
        <p:nvSpPr>
          <p:cNvPr id="10" name="9 CuadroTexto"/>
          <p:cNvSpPr txBox="1"/>
          <p:nvPr/>
        </p:nvSpPr>
        <p:spPr bwMode="auto">
          <a:xfrm>
            <a:off x="3433137" y="1262514"/>
            <a:ext cx="4206280"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ts val="600"/>
              </a:spcAft>
              <a:buClrTx/>
              <a:buSzTx/>
              <a:buFontTx/>
              <a:buNone/>
              <a:tabLst/>
            </a:pPr>
            <a:r>
              <a:rPr lang="es-ES" sz="1800" b="1" u="none" dirty="0" smtClean="0">
                <a:solidFill>
                  <a:srgbClr val="133272"/>
                </a:solidFill>
              </a:rPr>
              <a:t>Soluciones tecnológicas orientadas a:</a:t>
            </a:r>
          </a:p>
        </p:txBody>
      </p:sp>
      <p:sp>
        <p:nvSpPr>
          <p:cNvPr id="11" name="10 CuadroTexto"/>
          <p:cNvSpPr txBox="1"/>
          <p:nvPr/>
        </p:nvSpPr>
        <p:spPr bwMode="auto">
          <a:xfrm>
            <a:off x="-29904" y="2078347"/>
            <a:ext cx="4417876"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L="742950" lvl="1" indent="-285750">
              <a:spcBef>
                <a:spcPts val="0"/>
              </a:spcBef>
              <a:spcAft>
                <a:spcPts val="600"/>
              </a:spcAft>
              <a:buClr>
                <a:srgbClr val="08255A"/>
              </a:buClr>
              <a:buFont typeface="Wingdings" pitchFamily="2" charset="2"/>
              <a:buChar char="ü"/>
            </a:pPr>
            <a:r>
              <a:rPr lang="es-ES" sz="1800" u="none" dirty="0" smtClean="0"/>
              <a:t>Generación Distribuida de Energía ;</a:t>
            </a:r>
            <a:endParaRPr kumimoji="0" lang="es-ES" sz="1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2" name="11 CuadroTexto"/>
          <p:cNvSpPr txBox="1"/>
          <p:nvPr/>
        </p:nvSpPr>
        <p:spPr bwMode="auto">
          <a:xfrm>
            <a:off x="-35164" y="2514535"/>
            <a:ext cx="5366854"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L="742950" lvl="1" indent="-285750">
              <a:spcBef>
                <a:spcPts val="0"/>
              </a:spcBef>
              <a:spcAft>
                <a:spcPts val="600"/>
              </a:spcAft>
              <a:buClr>
                <a:srgbClr val="08255A"/>
              </a:buClr>
              <a:buFont typeface="Wingdings" pitchFamily="2" charset="2"/>
              <a:buChar char="ü"/>
            </a:pPr>
            <a:r>
              <a:rPr lang="es-ES" sz="1800" u="none" dirty="0" smtClean="0"/>
              <a:t>Proyectos de autoabastecimiento energético;</a:t>
            </a:r>
            <a:endParaRPr kumimoji="0" lang="es-ES" sz="1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12 CuadroTexto"/>
          <p:cNvSpPr txBox="1"/>
          <p:nvPr/>
        </p:nvSpPr>
        <p:spPr bwMode="auto">
          <a:xfrm>
            <a:off x="-24658" y="2966489"/>
            <a:ext cx="6892913"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L="742950" lvl="1" indent="-285750">
              <a:spcBef>
                <a:spcPts val="0"/>
              </a:spcBef>
              <a:spcAft>
                <a:spcPts val="600"/>
              </a:spcAft>
              <a:buClr>
                <a:srgbClr val="08255A"/>
              </a:buClr>
              <a:buFont typeface="Wingdings" pitchFamily="2" charset="2"/>
              <a:buChar char="ü"/>
            </a:pPr>
            <a:r>
              <a:rPr lang="es-ES" sz="1800" u="none" dirty="0" smtClean="0"/>
              <a:t>Sinergia industrial y valorización de los residuos industriales;</a:t>
            </a:r>
            <a:endParaRPr kumimoji="0" lang="es-ES" sz="16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4" name="13 Rectángulo"/>
          <p:cNvSpPr/>
          <p:nvPr/>
        </p:nvSpPr>
        <p:spPr>
          <a:xfrm>
            <a:off x="325043" y="4820435"/>
            <a:ext cx="6201881" cy="646331"/>
          </a:xfrm>
          <a:prstGeom prst="rect">
            <a:avLst/>
          </a:prstGeom>
        </p:spPr>
        <p:txBody>
          <a:bodyPr wrap="square">
            <a:spAutoFit/>
          </a:bodyPr>
          <a:lstStyle/>
          <a:p>
            <a:pPr marL="285750" indent="-285750">
              <a:buClr>
                <a:srgbClr val="08255A"/>
              </a:buClr>
              <a:buFont typeface="Wingdings" pitchFamily="2" charset="2"/>
              <a:buChar char="ü"/>
            </a:pPr>
            <a:r>
              <a:rPr lang="es-ES" sz="1800" u="none" dirty="0" smtClean="0"/>
              <a:t>Políticas y reglamentaciones para la valorización de los subproductos sólido y líquido;</a:t>
            </a:r>
            <a:endParaRPr lang="es-ES" sz="1200" u="none" dirty="0"/>
          </a:p>
        </p:txBody>
      </p:sp>
      <p:sp>
        <p:nvSpPr>
          <p:cNvPr id="15" name="14 Rectángulo"/>
          <p:cNvSpPr/>
          <p:nvPr/>
        </p:nvSpPr>
        <p:spPr>
          <a:xfrm>
            <a:off x="325043" y="5545670"/>
            <a:ext cx="5319012" cy="646331"/>
          </a:xfrm>
          <a:prstGeom prst="rect">
            <a:avLst/>
          </a:prstGeom>
        </p:spPr>
        <p:txBody>
          <a:bodyPr wrap="square">
            <a:spAutoFit/>
          </a:bodyPr>
          <a:lstStyle/>
          <a:p>
            <a:pPr marL="285750" indent="-285750">
              <a:buClr>
                <a:srgbClr val="08255A"/>
              </a:buClr>
              <a:buFont typeface="Wingdings" pitchFamily="2" charset="2"/>
              <a:buChar char="ü"/>
            </a:pPr>
            <a:r>
              <a:rPr lang="es-ES" sz="1800" u="none" dirty="0" smtClean="0"/>
              <a:t>Políticas y reglamentaciones referidas a la generación de energía;</a:t>
            </a:r>
            <a:endParaRPr lang="es-ES" sz="1200" u="none" dirty="0"/>
          </a:p>
        </p:txBody>
      </p:sp>
      <p:sp>
        <p:nvSpPr>
          <p:cNvPr id="16" name="15 Rectángulo"/>
          <p:cNvSpPr/>
          <p:nvPr/>
        </p:nvSpPr>
        <p:spPr>
          <a:xfrm>
            <a:off x="335549" y="6249881"/>
            <a:ext cx="7541580" cy="369332"/>
          </a:xfrm>
          <a:prstGeom prst="rect">
            <a:avLst/>
          </a:prstGeom>
        </p:spPr>
        <p:txBody>
          <a:bodyPr wrap="square">
            <a:spAutoFit/>
          </a:bodyPr>
          <a:lstStyle/>
          <a:p>
            <a:pPr marL="285750" indent="-285750">
              <a:buClr>
                <a:srgbClr val="08255A"/>
              </a:buClr>
              <a:buFont typeface="Wingdings" pitchFamily="2" charset="2"/>
              <a:buChar char="ü"/>
            </a:pPr>
            <a:r>
              <a:rPr lang="es-ES" sz="1800" u="none" dirty="0" smtClean="0"/>
              <a:t>Seguridad en plantas de biogás;</a:t>
            </a:r>
            <a:endParaRPr lang="es-ES" sz="1200" u="none" dirty="0"/>
          </a:p>
        </p:txBody>
      </p:sp>
      <p:sp>
        <p:nvSpPr>
          <p:cNvPr id="17" name="16 CuadroTexto"/>
          <p:cNvSpPr txBox="1"/>
          <p:nvPr/>
        </p:nvSpPr>
        <p:spPr bwMode="auto">
          <a:xfrm>
            <a:off x="2237245" y="196903"/>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rgbClr val="00B050"/>
                </a:solidFill>
                <a:latin typeface="+mj-lt"/>
                <a:ea typeface="+mj-ea"/>
                <a:cs typeface="+mj-cs"/>
              </a:rPr>
              <a:t>CONCLUSIONES</a:t>
            </a:r>
          </a:p>
        </p:txBody>
      </p:sp>
    </p:spTree>
    <p:extLst>
      <p:ext uri="{BB962C8B-B14F-4D97-AF65-F5344CB8AC3E}">
        <p14:creationId xmlns:p14="http://schemas.microsoft.com/office/powerpoint/2010/main" val="397579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grpId="0" nodeType="afterEffect">
                                  <p:stCondLst>
                                    <p:cond delay="1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1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8500"/>
                            </p:stCondLst>
                            <p:childTnLst>
                              <p:par>
                                <p:cTn id="25" presetID="2" presetClass="entr" presetSubtype="8" fill="hold" grpId="0" nodeType="afterEffect">
                                  <p:stCondLst>
                                    <p:cond delay="1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1000"/>
                            </p:stCondLst>
                            <p:childTnLst>
                              <p:par>
                                <p:cTn id="30" presetID="2" presetClass="entr" presetSubtype="8" fill="hold" grpId="0" nodeType="afterEffect">
                                  <p:stCondLst>
                                    <p:cond delay="1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0-#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3500"/>
                            </p:stCondLst>
                            <p:childTnLst>
                              <p:par>
                                <p:cTn id="35" presetID="2" presetClass="entr" presetSubtype="8" fill="hold" grpId="0" nodeType="afterEffect">
                                  <p:stCondLst>
                                    <p:cond delay="1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16000"/>
                            </p:stCondLst>
                            <p:childTnLst>
                              <p:par>
                                <p:cTn id="40" presetID="2" presetClass="entr" presetSubtype="8" fill="hold" grpId="0" nodeType="afterEffect">
                                  <p:stCondLst>
                                    <p:cond delay="15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00" fill="hold"/>
                                        <p:tgtEl>
                                          <p:spTgt spid="16"/>
                                        </p:tgtEl>
                                        <p:attrNameLst>
                                          <p:attrName>ppt_x</p:attrName>
                                        </p:attrNameLst>
                                      </p:cBhvr>
                                      <p:tavLst>
                                        <p:tav tm="0">
                                          <p:val>
                                            <p:strVal val="0-#ppt_w/2"/>
                                          </p:val>
                                        </p:tav>
                                        <p:tav tm="100000">
                                          <p:val>
                                            <p:strVal val="#ppt_x"/>
                                          </p:val>
                                        </p:tav>
                                      </p:tavLst>
                                    </p:anim>
                                    <p:anim calcmode="lin" valueType="num">
                                      <p:cBhvr additive="base">
                                        <p:cTn id="4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dministrador\Desktop\PPT Relevamiento\Imagenes PPT PROBIOMASA\fuente seoonly.ru.jpg"/>
          <p:cNvPicPr>
            <a:picLocks noChangeAspect="1" noChangeArrowheads="1"/>
          </p:cNvPicPr>
          <p:nvPr/>
        </p:nvPicPr>
        <p:blipFill>
          <a:blip r:embed="rId3" cstate="print"/>
          <a:srcRect/>
          <a:stretch>
            <a:fillRect/>
          </a:stretch>
        </p:blipFill>
        <p:spPr bwMode="auto">
          <a:xfrm flipH="1">
            <a:off x="910149" y="5224778"/>
            <a:ext cx="1655084" cy="1472584"/>
          </a:xfrm>
          <a:prstGeom prst="rect">
            <a:avLst/>
          </a:prstGeom>
          <a:noFill/>
        </p:spPr>
      </p:pic>
      <p:sp>
        <p:nvSpPr>
          <p:cNvPr id="9219" name="Content Placeholder 4"/>
          <p:cNvSpPr txBox="1">
            <a:spLocks/>
          </p:cNvSpPr>
          <p:nvPr/>
        </p:nvSpPr>
        <p:spPr bwMode="auto">
          <a:xfrm>
            <a:off x="390525" y="1139599"/>
            <a:ext cx="8501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16000" anchor="ct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r>
              <a:rPr lang="en-US" altLang="es-ES_tradnl" sz="2400" b="1" u="none" dirty="0" smtClean="0">
                <a:solidFill>
                  <a:srgbClr val="08255A"/>
                </a:solidFill>
              </a:rPr>
              <a:t>Sector </a:t>
            </a:r>
            <a:r>
              <a:rPr lang="es-AR" altLang="es-ES_tradnl" sz="2400" b="1" u="none" dirty="0" smtClean="0">
                <a:solidFill>
                  <a:srgbClr val="08255A"/>
                </a:solidFill>
              </a:rPr>
              <a:t>Productivo</a:t>
            </a:r>
            <a:endParaRPr lang="es-AR" altLang="es-ES_tradnl" sz="2400" b="1" u="none" dirty="0">
              <a:solidFill>
                <a:srgbClr val="08255A"/>
              </a:solidFill>
            </a:endParaRPr>
          </a:p>
        </p:txBody>
      </p:sp>
      <p:sp>
        <p:nvSpPr>
          <p:cNvPr id="3" name="2 Rectángulo"/>
          <p:cNvSpPr/>
          <p:nvPr/>
        </p:nvSpPr>
        <p:spPr>
          <a:xfrm>
            <a:off x="390525" y="1615849"/>
            <a:ext cx="7874586" cy="2782300"/>
          </a:xfrm>
          <a:prstGeom prst="rect">
            <a:avLst/>
          </a:prstGeom>
        </p:spPr>
        <p:txBody>
          <a:bodyPr wrap="square">
            <a:spAutoFit/>
          </a:bodyPr>
          <a:lstStyle/>
          <a:p>
            <a:pPr marL="285750" lvl="0" indent="-285750">
              <a:spcAft>
                <a:spcPts val="1200"/>
              </a:spcAft>
              <a:buFont typeface="Wingdings" pitchFamily="2" charset="2"/>
              <a:buChar char="ü"/>
            </a:pPr>
            <a:r>
              <a:rPr lang="es-ES" sz="1800" b="1" u="none" dirty="0" smtClean="0">
                <a:solidFill>
                  <a:srgbClr val="133272"/>
                </a:solidFill>
              </a:rPr>
              <a:t>Instalaciones no pensadas para Generación de Energía</a:t>
            </a:r>
          </a:p>
          <a:p>
            <a:pPr lvl="0">
              <a:lnSpc>
                <a:spcPct val="130000"/>
              </a:lnSpc>
              <a:spcAft>
                <a:spcPts val="600"/>
              </a:spcAft>
            </a:pPr>
            <a:r>
              <a:rPr lang="es-ES" sz="1800" u="none" dirty="0" smtClean="0"/>
              <a:t>-</a:t>
            </a:r>
            <a:r>
              <a:rPr lang="es-ES" sz="1800" b="1" u="none" dirty="0" smtClean="0"/>
              <a:t>Solo</a:t>
            </a:r>
            <a:r>
              <a:rPr lang="es-ES" sz="1800" u="none" dirty="0" smtClean="0"/>
              <a:t> </a:t>
            </a:r>
            <a:r>
              <a:rPr lang="es-AR" sz="1800" u="none" dirty="0"/>
              <a:t>un </a:t>
            </a:r>
            <a:r>
              <a:rPr lang="es-AR" sz="1800" b="1" u="none" dirty="0"/>
              <a:t>4%</a:t>
            </a:r>
            <a:r>
              <a:rPr lang="es-AR" sz="1800" u="none" dirty="0"/>
              <a:t> </a:t>
            </a:r>
            <a:r>
              <a:rPr lang="es-AR" sz="1800" b="1" u="none" dirty="0"/>
              <a:t>del total </a:t>
            </a:r>
            <a:r>
              <a:rPr lang="es-AR" sz="1800" u="none" dirty="0"/>
              <a:t>de las plantas de biogás </a:t>
            </a:r>
            <a:r>
              <a:rPr lang="es-AR" sz="1800" b="1" u="none" dirty="0" smtClean="0"/>
              <a:t>tiene fines </a:t>
            </a:r>
            <a:r>
              <a:rPr lang="es-AR" sz="1800" b="1" u="none" dirty="0"/>
              <a:t>energéticos </a:t>
            </a:r>
            <a:endParaRPr lang="es-AR" sz="1800" b="1" u="none" dirty="0" smtClean="0"/>
          </a:p>
          <a:p>
            <a:pPr lvl="0">
              <a:lnSpc>
                <a:spcPct val="130000"/>
              </a:lnSpc>
              <a:spcAft>
                <a:spcPts val="600"/>
              </a:spcAft>
            </a:pPr>
            <a:r>
              <a:rPr lang="es-AR" sz="1800" u="none" dirty="0" smtClean="0"/>
              <a:t>-En el </a:t>
            </a:r>
            <a:r>
              <a:rPr lang="es-AR" sz="1800" b="1" u="none" dirty="0"/>
              <a:t>sector privado </a:t>
            </a:r>
            <a:r>
              <a:rPr lang="es-AR" sz="1800" u="none" dirty="0"/>
              <a:t>el valor asciende al </a:t>
            </a:r>
            <a:r>
              <a:rPr lang="es-AR" sz="1800" b="1" u="none" dirty="0"/>
              <a:t>6</a:t>
            </a:r>
            <a:r>
              <a:rPr lang="es-AR" sz="1800" b="1" u="none" dirty="0" smtClean="0"/>
              <a:t>%</a:t>
            </a:r>
            <a:endParaRPr lang="es-AR" sz="1800" u="none" dirty="0" smtClean="0"/>
          </a:p>
          <a:p>
            <a:pPr lvl="0">
              <a:spcBef>
                <a:spcPts val="600"/>
              </a:spcBef>
              <a:spcAft>
                <a:spcPts val="600"/>
              </a:spcAft>
            </a:pPr>
            <a:r>
              <a:rPr lang="es-AR" sz="1800" dirty="0" smtClean="0"/>
              <a:t>Esto implica:</a:t>
            </a:r>
          </a:p>
          <a:p>
            <a:pPr marL="285750" lvl="0" indent="-285750">
              <a:spcAft>
                <a:spcPts val="600"/>
              </a:spcAft>
              <a:buFont typeface="Arial" pitchFamily="34" charset="0"/>
              <a:buChar char="−"/>
            </a:pPr>
            <a:r>
              <a:rPr lang="es-AR" sz="1800" u="none" dirty="0" smtClean="0"/>
              <a:t>Baja </a:t>
            </a:r>
            <a:r>
              <a:rPr lang="es-AR" sz="1800" u="none" dirty="0"/>
              <a:t>tasa de utilización del biogás como fuente de energía </a:t>
            </a:r>
            <a:r>
              <a:rPr lang="es-AR" sz="1800" u="none" dirty="0" smtClean="0"/>
              <a:t>renovable;</a:t>
            </a:r>
          </a:p>
          <a:p>
            <a:pPr marL="285750" lvl="0" indent="-285750">
              <a:spcAft>
                <a:spcPts val="600"/>
              </a:spcAft>
              <a:buFont typeface="Arial" pitchFamily="34" charset="0"/>
              <a:buChar char="−"/>
            </a:pPr>
            <a:r>
              <a:rPr lang="es-AR" sz="1800" u="none" dirty="0" smtClean="0"/>
              <a:t>Poca </a:t>
            </a:r>
            <a:r>
              <a:rPr lang="es-AR" sz="1800" u="none" dirty="0"/>
              <a:t>importancia que se le otorga al rendimiento de las </a:t>
            </a:r>
            <a:r>
              <a:rPr lang="es-AR" sz="1800" u="none" dirty="0" smtClean="0"/>
              <a:t>instalaciones. </a:t>
            </a:r>
          </a:p>
          <a:p>
            <a:pPr lvl="0"/>
            <a:endParaRPr lang="es-AR" sz="1600" u="none" dirty="0" smtClean="0"/>
          </a:p>
        </p:txBody>
      </p:sp>
      <p:sp>
        <p:nvSpPr>
          <p:cNvPr id="11" name="Rectángulo 2"/>
          <p:cNvSpPr/>
          <p:nvPr/>
        </p:nvSpPr>
        <p:spPr>
          <a:xfrm>
            <a:off x="218351" y="4329383"/>
            <a:ext cx="3045115" cy="707886"/>
          </a:xfrm>
          <a:prstGeom prst="rect">
            <a:avLst/>
          </a:prstGeom>
        </p:spPr>
        <p:txBody>
          <a:bodyPr wrap="square">
            <a:spAutoFit/>
          </a:bodyPr>
          <a:lstStyle/>
          <a:p>
            <a:r>
              <a:rPr lang="es-ES" sz="2000" b="1" u="none" dirty="0" smtClean="0">
                <a:solidFill>
                  <a:srgbClr val="C00000"/>
                </a:solidFill>
                <a:ea typeface="Times New Roman" panose="02020603050405020304" pitchFamily="18" charset="0"/>
                <a:cs typeface="Times New Roman" panose="02020603050405020304" pitchFamily="18" charset="0"/>
              </a:rPr>
              <a:t>Falencias Técnicas en la Construcción</a:t>
            </a:r>
            <a:endParaRPr lang="es-AR" sz="2000" u="none" dirty="0">
              <a:solidFill>
                <a:srgbClr val="C00000"/>
              </a:solidFill>
              <a:latin typeface="+mj-lt"/>
            </a:endParaRPr>
          </a:p>
        </p:txBody>
      </p:sp>
      <p:sp>
        <p:nvSpPr>
          <p:cNvPr id="12" name="Rectángulo 2"/>
          <p:cNvSpPr/>
          <p:nvPr/>
        </p:nvSpPr>
        <p:spPr>
          <a:xfrm>
            <a:off x="3645243" y="4292546"/>
            <a:ext cx="5498757" cy="2502223"/>
          </a:xfrm>
          <a:prstGeom prst="rect">
            <a:avLst/>
          </a:prstGeom>
        </p:spPr>
        <p:txBody>
          <a:bodyPr wrap="square">
            <a:spAutoFit/>
          </a:bodyPr>
          <a:lstStyle/>
          <a:p>
            <a:pPr>
              <a:lnSpc>
                <a:spcPct val="150000"/>
              </a:lnSpc>
            </a:pPr>
            <a:r>
              <a:rPr lang="es-ES" sz="1800" dirty="0" smtClean="0">
                <a:latin typeface="+mj-lt"/>
                <a:ea typeface="Times New Roman" panose="02020603050405020304" pitchFamily="18" charset="0"/>
                <a:cs typeface="Times New Roman" panose="02020603050405020304" pitchFamily="18" charset="0"/>
              </a:rPr>
              <a:t>Principalmente se dan en:</a:t>
            </a:r>
          </a:p>
          <a:p>
            <a:pPr>
              <a:lnSpc>
                <a:spcPct val="120000"/>
              </a:lnSpc>
              <a:buFontTx/>
              <a:buChar char="-"/>
            </a:pPr>
            <a:r>
              <a:rPr lang="es-ES" sz="1800" u="none" dirty="0" smtClean="0">
                <a:latin typeface="+mj-lt"/>
                <a:ea typeface="Times New Roman" panose="02020603050405020304" pitchFamily="18" charset="0"/>
                <a:cs typeface="Times New Roman" panose="02020603050405020304" pitchFamily="18" charset="0"/>
              </a:rPr>
              <a:t> Materiales utilizados; </a:t>
            </a:r>
          </a:p>
          <a:p>
            <a:pPr>
              <a:lnSpc>
                <a:spcPct val="120000"/>
              </a:lnSpc>
              <a:buFontTx/>
              <a:buChar char="-"/>
            </a:pPr>
            <a:r>
              <a:rPr lang="es-ES" sz="1800" u="none" dirty="0" smtClean="0">
                <a:latin typeface="+mj-lt"/>
                <a:ea typeface="Times New Roman" panose="02020603050405020304" pitchFamily="18" charset="0"/>
                <a:cs typeface="Times New Roman" panose="02020603050405020304" pitchFamily="18" charset="0"/>
              </a:rPr>
              <a:t> </a:t>
            </a:r>
            <a:r>
              <a:rPr lang="es-AR" sz="1800" u="none" dirty="0" smtClean="0"/>
              <a:t>Seguridad y operación de las instalaciones;</a:t>
            </a:r>
            <a:endParaRPr lang="es-ES" sz="1800" u="none" dirty="0" smtClean="0">
              <a:latin typeface="+mj-lt"/>
              <a:ea typeface="Times New Roman" panose="02020603050405020304" pitchFamily="18" charset="0"/>
              <a:cs typeface="Times New Roman" panose="02020603050405020304" pitchFamily="18" charset="0"/>
            </a:endParaRPr>
          </a:p>
          <a:p>
            <a:pPr>
              <a:lnSpc>
                <a:spcPct val="120000"/>
              </a:lnSpc>
              <a:buFontTx/>
              <a:buChar char="-"/>
            </a:pPr>
            <a:r>
              <a:rPr lang="es-ES" sz="1800" u="none" dirty="0" smtClean="0">
                <a:latin typeface="+mj-lt"/>
                <a:ea typeface="Times New Roman" panose="02020603050405020304" pitchFamily="18" charset="0"/>
                <a:cs typeface="Times New Roman" panose="02020603050405020304" pitchFamily="18" charset="0"/>
              </a:rPr>
              <a:t> </a:t>
            </a:r>
            <a:r>
              <a:rPr lang="es-AR" sz="1800" u="none" dirty="0" smtClean="0"/>
              <a:t>Capacidad técnica del personal;</a:t>
            </a:r>
          </a:p>
          <a:p>
            <a:pPr>
              <a:lnSpc>
                <a:spcPct val="120000"/>
              </a:lnSpc>
              <a:buFontTx/>
              <a:buChar char="-"/>
            </a:pPr>
            <a:r>
              <a:rPr lang="es-AR" sz="1800" u="none" dirty="0" smtClean="0">
                <a:latin typeface="+mj-lt"/>
                <a:ea typeface="Times New Roman" panose="02020603050405020304" pitchFamily="18" charset="0"/>
                <a:cs typeface="Times New Roman" panose="02020603050405020304" pitchFamily="18" charset="0"/>
              </a:rPr>
              <a:t> </a:t>
            </a:r>
            <a:r>
              <a:rPr lang="es-AR" sz="1800" u="none" dirty="0" smtClean="0"/>
              <a:t>Adopción de tecnología no adaptada a las condiciones regionales (especialmente en proveedores externos)</a:t>
            </a:r>
            <a:r>
              <a:rPr lang="es-ES" sz="1800" u="none" dirty="0" smtClean="0">
                <a:latin typeface="+mj-lt"/>
                <a:ea typeface="Times New Roman" panose="02020603050405020304" pitchFamily="18" charset="0"/>
                <a:cs typeface="Times New Roman" panose="02020603050405020304" pitchFamily="18" charset="0"/>
              </a:rPr>
              <a:t> .</a:t>
            </a:r>
            <a:endParaRPr lang="es-AR" sz="1800" u="none" dirty="0">
              <a:latin typeface="+mj-lt"/>
            </a:endParaRPr>
          </a:p>
        </p:txBody>
      </p:sp>
      <p:sp>
        <p:nvSpPr>
          <p:cNvPr id="13" name="12 Flecha derecha"/>
          <p:cNvSpPr>
            <a:spLocks/>
          </p:cNvSpPr>
          <p:nvPr/>
        </p:nvSpPr>
        <p:spPr bwMode="auto">
          <a:xfrm>
            <a:off x="3086233" y="4406221"/>
            <a:ext cx="396000" cy="288000"/>
          </a:xfrm>
          <a:prstGeom prst="rightArrow">
            <a:avLst/>
          </a:prstGeom>
          <a:solidFill>
            <a:srgbClr val="FF2929"/>
          </a:solidFill>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4" name="13 CuadroTexto"/>
          <p:cNvSpPr txBox="1"/>
          <p:nvPr/>
        </p:nvSpPr>
        <p:spPr bwMode="auto">
          <a:xfrm>
            <a:off x="2237245" y="196903"/>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rgbClr val="00B050"/>
                </a:solidFill>
                <a:latin typeface="+mj-lt"/>
                <a:ea typeface="+mj-ea"/>
                <a:cs typeface="+mj-cs"/>
              </a:rPr>
              <a:t>CONCLUSIONES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8433" y="1411948"/>
            <a:ext cx="7745767" cy="397032"/>
          </a:xfrm>
          <a:prstGeom prst="rect">
            <a:avLst/>
          </a:prstGeom>
        </p:spPr>
        <p:txBody>
          <a:bodyPr wrap="square">
            <a:spAutoFit/>
          </a:bodyPr>
          <a:lstStyle/>
          <a:p>
            <a:pPr marL="285750" lvl="0" indent="-285750">
              <a:lnSpc>
                <a:spcPct val="110000"/>
              </a:lnSpc>
              <a:spcBef>
                <a:spcPts val="600"/>
              </a:spcBef>
              <a:spcAft>
                <a:spcPts val="600"/>
              </a:spcAft>
              <a:buClr>
                <a:srgbClr val="08255A"/>
              </a:buClr>
              <a:buFont typeface="Wingdings" panose="05000000000000000000" pitchFamily="2" charset="2"/>
              <a:buChar char="ü"/>
            </a:pPr>
            <a:r>
              <a:rPr lang="es-AR" sz="1800" u="none" dirty="0" smtClean="0"/>
              <a:t>Más del </a:t>
            </a:r>
            <a:r>
              <a:rPr lang="es-AR" sz="1800" b="1" u="none" dirty="0" smtClean="0">
                <a:solidFill>
                  <a:srgbClr val="C00000"/>
                </a:solidFill>
              </a:rPr>
              <a:t>40%</a:t>
            </a:r>
            <a:r>
              <a:rPr lang="es-AR" sz="1800" b="1" u="none" dirty="0" smtClean="0"/>
              <a:t> </a:t>
            </a:r>
            <a:r>
              <a:rPr lang="es-AR" sz="1800" u="none" dirty="0" smtClean="0"/>
              <a:t>de los biodigestores </a:t>
            </a:r>
            <a:r>
              <a:rPr lang="es-AR" sz="1800" b="1" u="none" dirty="0" smtClean="0">
                <a:solidFill>
                  <a:srgbClr val="C00000"/>
                </a:solidFill>
              </a:rPr>
              <a:t>no usan el biogás generado;</a:t>
            </a:r>
          </a:p>
        </p:txBody>
      </p:sp>
      <p:sp>
        <p:nvSpPr>
          <p:cNvPr id="6" name="CuadroTexto 5"/>
          <p:cNvSpPr txBox="1"/>
          <p:nvPr/>
        </p:nvSpPr>
        <p:spPr bwMode="auto">
          <a:xfrm>
            <a:off x="1501720" y="5495042"/>
            <a:ext cx="5967663" cy="5040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AR" sz="2000" b="1" i="0" u="none" strike="noStrike" kern="0" cap="none" spc="0" normalizeH="0" baseline="0" noProof="0" dirty="0" smtClean="0">
                <a:ln>
                  <a:noFill/>
                </a:ln>
                <a:solidFill>
                  <a:schemeClr val="tx1"/>
                </a:solidFill>
                <a:effectLst/>
                <a:uLnTx/>
                <a:uFillTx/>
                <a:latin typeface="+mj-lt"/>
                <a:ea typeface="+mj-ea"/>
                <a:cs typeface="+mj-cs"/>
              </a:rPr>
              <a:t>Baja eficiencia</a:t>
            </a:r>
            <a:r>
              <a:rPr kumimoji="0" lang="es-AR" sz="2000" b="1" i="0" u="none" strike="noStrike" kern="0" cap="none" spc="0" normalizeH="0" noProof="0" dirty="0" smtClean="0">
                <a:ln>
                  <a:noFill/>
                </a:ln>
                <a:solidFill>
                  <a:schemeClr val="tx1"/>
                </a:solidFill>
                <a:effectLst/>
                <a:uLnTx/>
                <a:uFillTx/>
                <a:latin typeface="+mj-lt"/>
                <a:ea typeface="+mj-ea"/>
                <a:cs typeface="+mj-cs"/>
              </a:rPr>
              <a:t> de proceso</a:t>
            </a:r>
            <a:endParaRPr kumimoji="0" lang="es-AR"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9" name="8 Rectángulo"/>
          <p:cNvSpPr/>
          <p:nvPr/>
        </p:nvSpPr>
        <p:spPr>
          <a:xfrm>
            <a:off x="321276" y="2100392"/>
            <a:ext cx="8674443" cy="2893100"/>
          </a:xfrm>
          <a:prstGeom prst="rect">
            <a:avLst/>
          </a:prstGeom>
        </p:spPr>
        <p:txBody>
          <a:bodyPr wrap="square">
            <a:spAutoFit/>
          </a:bodyPr>
          <a:lstStyle/>
          <a:p>
            <a:pPr marL="285750" lvl="0" indent="-285750">
              <a:lnSpc>
                <a:spcPct val="150000"/>
              </a:lnSpc>
              <a:spcBef>
                <a:spcPts val="600"/>
              </a:spcBef>
              <a:spcAft>
                <a:spcPts val="600"/>
              </a:spcAft>
              <a:buClr>
                <a:srgbClr val="08255A"/>
              </a:buClr>
              <a:buFont typeface="Wingdings" panose="05000000000000000000" pitchFamily="2" charset="2"/>
              <a:buChar char="ü"/>
            </a:pPr>
            <a:r>
              <a:rPr lang="es-AR" sz="1800" u="none" dirty="0" smtClean="0"/>
              <a:t>65% de las plantas de biogás relevadas son de tipo mezcla completa  y  lagunas cubiertas;</a:t>
            </a:r>
          </a:p>
          <a:p>
            <a:pPr marL="285750" lvl="0" indent="-285750">
              <a:lnSpc>
                <a:spcPct val="150000"/>
              </a:lnSpc>
              <a:spcBef>
                <a:spcPts val="600"/>
              </a:spcBef>
              <a:spcAft>
                <a:spcPts val="600"/>
              </a:spcAft>
              <a:buClr>
                <a:srgbClr val="08255A"/>
              </a:buClr>
              <a:buFont typeface="Wingdings" panose="05000000000000000000" pitchFamily="2" charset="2"/>
              <a:buChar char="ü"/>
            </a:pPr>
            <a:r>
              <a:rPr lang="es-AR" sz="1800" b="1" dirty="0" smtClean="0"/>
              <a:t>Biodigestores tipo Mezcla Completa</a:t>
            </a:r>
            <a:r>
              <a:rPr lang="es-AR" sz="1800" u="none" dirty="0" smtClean="0"/>
              <a:t>: tienen serios inconvenientes de agitación y mantenimiento de la temperatura de proceso.</a:t>
            </a:r>
          </a:p>
          <a:p>
            <a:pPr marL="285750" lvl="0" indent="-285750">
              <a:lnSpc>
                <a:spcPct val="150000"/>
              </a:lnSpc>
              <a:spcBef>
                <a:spcPts val="600"/>
              </a:spcBef>
              <a:spcAft>
                <a:spcPts val="600"/>
              </a:spcAft>
              <a:buClr>
                <a:srgbClr val="08255A"/>
              </a:buClr>
              <a:buFont typeface="Wingdings" panose="05000000000000000000" pitchFamily="2" charset="2"/>
              <a:buChar char="ü"/>
            </a:pPr>
            <a:r>
              <a:rPr lang="es-AR" sz="1800" b="1" dirty="0" smtClean="0"/>
              <a:t>Biodigestores tipo Laguna Cubierta</a:t>
            </a:r>
            <a:r>
              <a:rPr lang="es-AR" sz="1800" u="none" dirty="0" smtClean="0"/>
              <a:t>: no poseen sistema de agitación (falta de homogenización) y falta de control del estado térmico.</a:t>
            </a:r>
          </a:p>
        </p:txBody>
      </p:sp>
      <p:sp>
        <p:nvSpPr>
          <p:cNvPr id="7" name="6 CuadroTexto"/>
          <p:cNvSpPr txBox="1"/>
          <p:nvPr/>
        </p:nvSpPr>
        <p:spPr bwMode="auto">
          <a:xfrm>
            <a:off x="2237245" y="196903"/>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rgbClr val="00B050"/>
                </a:solidFill>
                <a:latin typeface="+mj-lt"/>
                <a:ea typeface="+mj-ea"/>
                <a:cs typeface="+mj-cs"/>
              </a:rPr>
              <a:t>CONCLUSIONES</a:t>
            </a:r>
          </a:p>
        </p:txBody>
      </p:sp>
    </p:spTree>
    <p:extLst>
      <p:ext uri="{BB962C8B-B14F-4D97-AF65-F5344CB8AC3E}">
        <p14:creationId xmlns:p14="http://schemas.microsoft.com/office/powerpoint/2010/main" val="3319232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bwMode="auto">
          <a:xfrm>
            <a:off x="2237245" y="308343"/>
            <a:ext cx="6906755" cy="43088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800" b="1" u="none" kern="0" dirty="0" smtClean="0">
                <a:ln>
                  <a:solidFill>
                    <a:schemeClr val="tx1"/>
                  </a:solidFill>
                </a:ln>
                <a:solidFill>
                  <a:srgbClr val="00B050"/>
                </a:solidFill>
                <a:latin typeface="+mj-lt"/>
                <a:ea typeface="+mj-ea"/>
                <a:cs typeface="+mj-cs"/>
              </a:rPr>
              <a:t>CONCLUSIONES</a:t>
            </a:r>
          </a:p>
        </p:txBody>
      </p:sp>
      <p:sp>
        <p:nvSpPr>
          <p:cNvPr id="5" name="Rectángulo 2"/>
          <p:cNvSpPr/>
          <p:nvPr/>
        </p:nvSpPr>
        <p:spPr>
          <a:xfrm>
            <a:off x="186819" y="4818129"/>
            <a:ext cx="3045115" cy="400110"/>
          </a:xfrm>
          <a:prstGeom prst="rect">
            <a:avLst/>
          </a:prstGeom>
        </p:spPr>
        <p:txBody>
          <a:bodyPr wrap="square">
            <a:spAutoFit/>
          </a:bodyPr>
          <a:lstStyle/>
          <a:p>
            <a:r>
              <a:rPr lang="es-ES" sz="2000" b="1" u="none" dirty="0" smtClean="0">
                <a:solidFill>
                  <a:srgbClr val="C00000"/>
                </a:solidFill>
                <a:ea typeface="Times New Roman" panose="02020603050405020304" pitchFamily="18" charset="0"/>
                <a:cs typeface="Times New Roman" panose="02020603050405020304" pitchFamily="18" charset="0"/>
              </a:rPr>
              <a:t>Falencias Tecnológicas</a:t>
            </a:r>
            <a:endParaRPr lang="es-AR" sz="2000" u="none" dirty="0">
              <a:solidFill>
                <a:srgbClr val="C00000"/>
              </a:solidFill>
              <a:latin typeface="+mj-lt"/>
            </a:endParaRPr>
          </a:p>
        </p:txBody>
      </p:sp>
      <p:pic>
        <p:nvPicPr>
          <p:cNvPr id="48130" name="Picture 2" descr="C:\Users\Administrador\Desktop\PPT Relevamiento\Imagenes PPT PROBIOMASA\fuentemdr.de.jpg"/>
          <p:cNvPicPr>
            <a:picLocks noChangeAspect="1" noChangeArrowheads="1"/>
          </p:cNvPicPr>
          <p:nvPr/>
        </p:nvPicPr>
        <p:blipFill>
          <a:blip r:embed="rId3" cstate="print"/>
          <a:srcRect/>
          <a:stretch>
            <a:fillRect/>
          </a:stretch>
        </p:blipFill>
        <p:spPr bwMode="auto">
          <a:xfrm>
            <a:off x="-4193627" y="2254468"/>
            <a:ext cx="3289737" cy="1850477"/>
          </a:xfrm>
          <a:prstGeom prst="rect">
            <a:avLst/>
          </a:prstGeom>
          <a:noFill/>
        </p:spPr>
      </p:pic>
      <p:sp>
        <p:nvSpPr>
          <p:cNvPr id="13" name="Rectángulo 2"/>
          <p:cNvSpPr/>
          <p:nvPr/>
        </p:nvSpPr>
        <p:spPr>
          <a:xfrm>
            <a:off x="3640859" y="4765526"/>
            <a:ext cx="5219389" cy="1754326"/>
          </a:xfrm>
          <a:prstGeom prst="rect">
            <a:avLst/>
          </a:prstGeom>
        </p:spPr>
        <p:txBody>
          <a:bodyPr wrap="square">
            <a:spAutoFit/>
          </a:bodyPr>
          <a:lstStyle/>
          <a:p>
            <a:pPr>
              <a:lnSpc>
                <a:spcPct val="150000"/>
              </a:lnSpc>
            </a:pPr>
            <a:r>
              <a:rPr lang="es-ES" sz="1800" u="none" dirty="0" smtClean="0">
                <a:latin typeface="+mj-lt"/>
                <a:ea typeface="Times New Roman" panose="02020603050405020304" pitchFamily="18" charset="0"/>
                <a:cs typeface="Times New Roman" panose="02020603050405020304" pitchFamily="18" charset="0"/>
              </a:rPr>
              <a:t>Principalmente se dan en:</a:t>
            </a:r>
          </a:p>
          <a:p>
            <a:pPr>
              <a:lnSpc>
                <a:spcPct val="150000"/>
              </a:lnSpc>
              <a:buFontTx/>
              <a:buChar char="-"/>
            </a:pPr>
            <a:r>
              <a:rPr lang="es-ES" sz="1800" u="none" dirty="0" smtClean="0">
                <a:latin typeface="+mj-lt"/>
                <a:ea typeface="Times New Roman" panose="02020603050405020304" pitchFamily="18" charset="0"/>
                <a:cs typeface="Times New Roman" panose="02020603050405020304" pitchFamily="18" charset="0"/>
              </a:rPr>
              <a:t> materiales </a:t>
            </a:r>
            <a:r>
              <a:rPr lang="es-ES" sz="1800" u="none" dirty="0">
                <a:latin typeface="+mj-lt"/>
                <a:ea typeface="Times New Roman" panose="02020603050405020304" pitchFamily="18" charset="0"/>
                <a:cs typeface="Times New Roman" panose="02020603050405020304" pitchFamily="18" charset="0"/>
              </a:rPr>
              <a:t>usados, </a:t>
            </a:r>
            <a:endParaRPr lang="es-ES" sz="1800" u="none" dirty="0" smtClean="0">
              <a:latin typeface="+mj-lt"/>
              <a:ea typeface="Times New Roman" panose="02020603050405020304" pitchFamily="18" charset="0"/>
              <a:cs typeface="Times New Roman" panose="02020603050405020304" pitchFamily="18" charset="0"/>
            </a:endParaRPr>
          </a:p>
          <a:p>
            <a:pPr>
              <a:lnSpc>
                <a:spcPct val="150000"/>
              </a:lnSpc>
              <a:buFontTx/>
              <a:buChar char="-"/>
            </a:pPr>
            <a:r>
              <a:rPr lang="es-ES" sz="1800" u="none" dirty="0" smtClean="0">
                <a:latin typeface="+mj-lt"/>
                <a:ea typeface="Times New Roman" panose="02020603050405020304" pitchFamily="18" charset="0"/>
                <a:cs typeface="Times New Roman" panose="02020603050405020304" pitchFamily="18" charset="0"/>
              </a:rPr>
              <a:t> aseguramiento </a:t>
            </a:r>
            <a:r>
              <a:rPr lang="es-ES" sz="1800" u="none" dirty="0">
                <a:latin typeface="+mj-lt"/>
                <a:ea typeface="Times New Roman" panose="02020603050405020304" pitchFamily="18" charset="0"/>
                <a:cs typeface="Times New Roman" panose="02020603050405020304" pitchFamily="18" charset="0"/>
              </a:rPr>
              <a:t>de la temperatura de proceso y </a:t>
            </a:r>
            <a:endParaRPr lang="es-ES" sz="1800" u="none" dirty="0" smtClean="0">
              <a:latin typeface="+mj-lt"/>
              <a:ea typeface="Times New Roman" panose="02020603050405020304" pitchFamily="18" charset="0"/>
              <a:cs typeface="Times New Roman" panose="02020603050405020304" pitchFamily="18" charset="0"/>
            </a:endParaRPr>
          </a:p>
          <a:p>
            <a:pPr>
              <a:lnSpc>
                <a:spcPct val="150000"/>
              </a:lnSpc>
              <a:buFontTx/>
              <a:buChar char="-"/>
            </a:pPr>
            <a:r>
              <a:rPr lang="es-ES" sz="1800" u="none" dirty="0" smtClean="0">
                <a:latin typeface="+mj-lt"/>
                <a:ea typeface="Times New Roman" panose="02020603050405020304" pitchFamily="18" charset="0"/>
                <a:cs typeface="Times New Roman" panose="02020603050405020304" pitchFamily="18" charset="0"/>
              </a:rPr>
              <a:t> acondicionamiento </a:t>
            </a:r>
            <a:r>
              <a:rPr lang="es-ES" sz="1800" u="none" dirty="0">
                <a:latin typeface="+mj-lt"/>
                <a:ea typeface="Times New Roman" panose="02020603050405020304" pitchFamily="18" charset="0"/>
                <a:cs typeface="Times New Roman" panose="02020603050405020304" pitchFamily="18" charset="0"/>
              </a:rPr>
              <a:t>de la </a:t>
            </a:r>
            <a:r>
              <a:rPr lang="es-ES" sz="1800" u="none" dirty="0" smtClean="0">
                <a:latin typeface="+mj-lt"/>
                <a:ea typeface="Times New Roman" panose="02020603050405020304" pitchFamily="18" charset="0"/>
                <a:cs typeface="Times New Roman" panose="02020603050405020304" pitchFamily="18" charset="0"/>
              </a:rPr>
              <a:t>alimentación.      </a:t>
            </a:r>
            <a:endParaRPr lang="es-AR" sz="1800" u="none" dirty="0">
              <a:latin typeface="+mj-lt"/>
            </a:endParaRPr>
          </a:p>
        </p:txBody>
      </p:sp>
      <p:sp>
        <p:nvSpPr>
          <p:cNvPr id="14" name="13 Flecha derecha"/>
          <p:cNvSpPr>
            <a:spLocks/>
          </p:cNvSpPr>
          <p:nvPr/>
        </p:nvSpPr>
        <p:spPr bwMode="auto">
          <a:xfrm>
            <a:off x="3199141" y="4894967"/>
            <a:ext cx="396000" cy="288000"/>
          </a:xfrm>
          <a:prstGeom prst="rightArrow">
            <a:avLst/>
          </a:prstGeom>
          <a:solidFill>
            <a:srgbClr val="FF2929"/>
          </a:solidFill>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6" name="Rectángulo 1"/>
          <p:cNvSpPr/>
          <p:nvPr/>
        </p:nvSpPr>
        <p:spPr>
          <a:xfrm>
            <a:off x="3529297" y="1290124"/>
            <a:ext cx="5614710" cy="3074688"/>
          </a:xfrm>
          <a:prstGeom prst="rect">
            <a:avLst/>
          </a:prstGeom>
        </p:spPr>
        <p:txBody>
          <a:bodyPr wrap="square">
            <a:spAutoFit/>
          </a:bodyPr>
          <a:lstStyle/>
          <a:p>
            <a:pPr marR="90170" lvl="0">
              <a:lnSpc>
                <a:spcPct val="130000"/>
              </a:lnSpc>
              <a:spcBef>
                <a:spcPts val="600"/>
              </a:spcBef>
              <a:spcAft>
                <a:spcPts val="600"/>
              </a:spcAft>
            </a:pPr>
            <a:r>
              <a:rPr lang="es-ES" sz="1800" u="none" dirty="0" smtClean="0">
                <a:latin typeface="+mj-lt"/>
                <a:ea typeface="Times New Roman" panose="02020603050405020304" pitchFamily="18" charset="0"/>
                <a:cs typeface="Times New Roman" panose="02020603050405020304" pitchFamily="18" charset="0"/>
              </a:rPr>
              <a:t>- Muchas </a:t>
            </a:r>
            <a:r>
              <a:rPr lang="es-ES" sz="1800" u="none" dirty="0">
                <a:latin typeface="+mj-lt"/>
                <a:ea typeface="Times New Roman" panose="02020603050405020304" pitchFamily="18" charset="0"/>
                <a:cs typeface="Times New Roman" panose="02020603050405020304" pitchFamily="18" charset="0"/>
              </a:rPr>
              <a:t>instalaciones </a:t>
            </a:r>
            <a:r>
              <a:rPr lang="es-ES" sz="1800" b="1" u="none" dirty="0" smtClean="0">
                <a:latin typeface="+mj-lt"/>
                <a:ea typeface="Times New Roman" panose="02020603050405020304" pitchFamily="18" charset="0"/>
                <a:cs typeface="Times New Roman" panose="02020603050405020304" pitchFamily="18" charset="0"/>
              </a:rPr>
              <a:t>operan </a:t>
            </a:r>
            <a:r>
              <a:rPr lang="es-ES" sz="1800" b="1" u="none" dirty="0">
                <a:latin typeface="+mj-lt"/>
                <a:ea typeface="Times New Roman" panose="02020603050405020304" pitchFamily="18" charset="0"/>
                <a:cs typeface="Times New Roman" panose="02020603050405020304" pitchFamily="18" charset="0"/>
              </a:rPr>
              <a:t>de manera totalmente rudimentaria </a:t>
            </a:r>
            <a:r>
              <a:rPr lang="es-ES" sz="1800" u="none" dirty="0">
                <a:latin typeface="+mj-lt"/>
                <a:ea typeface="Times New Roman" panose="02020603050405020304" pitchFamily="18" charset="0"/>
                <a:cs typeface="Times New Roman" panose="02020603050405020304" pitchFamily="18" charset="0"/>
              </a:rPr>
              <a:t>(toma decisión por aspectos visuales y </a:t>
            </a:r>
            <a:r>
              <a:rPr lang="es-ES" sz="1800" u="none" dirty="0" smtClean="0">
                <a:latin typeface="+mj-lt"/>
                <a:ea typeface="Times New Roman" panose="02020603050405020304" pitchFamily="18" charset="0"/>
                <a:cs typeface="Times New Roman" panose="02020603050405020304" pitchFamily="18" charset="0"/>
              </a:rPr>
              <a:t>poca experiencia)</a:t>
            </a:r>
          </a:p>
          <a:p>
            <a:pPr marR="90170" lvl="0">
              <a:lnSpc>
                <a:spcPct val="130000"/>
              </a:lnSpc>
              <a:spcBef>
                <a:spcPts val="600"/>
              </a:spcBef>
              <a:spcAft>
                <a:spcPts val="600"/>
              </a:spcAft>
            </a:pPr>
            <a:r>
              <a:rPr lang="es-ES" sz="1800" u="none" dirty="0" smtClean="0">
                <a:latin typeface="+mj-lt"/>
                <a:ea typeface="Times New Roman" panose="02020603050405020304" pitchFamily="18" charset="0"/>
                <a:cs typeface="Times New Roman" panose="02020603050405020304" pitchFamily="18" charset="0"/>
              </a:rPr>
              <a:t>- No hay procedimientos de operación, de seguridad, mantenimiento, etc.</a:t>
            </a:r>
          </a:p>
          <a:p>
            <a:pPr marR="90170" lvl="0">
              <a:lnSpc>
                <a:spcPct val="130000"/>
              </a:lnSpc>
              <a:spcBef>
                <a:spcPts val="600"/>
              </a:spcBef>
              <a:spcAft>
                <a:spcPts val="600"/>
              </a:spcAft>
            </a:pPr>
            <a:r>
              <a:rPr lang="es-ES" sz="1800" u="none" dirty="0" smtClean="0">
                <a:latin typeface="+mj-lt"/>
                <a:ea typeface="Times New Roman" panose="02020603050405020304" pitchFamily="18" charset="0"/>
                <a:cs typeface="Times New Roman" panose="02020603050405020304" pitchFamily="18" charset="0"/>
              </a:rPr>
              <a:t>- Escaso nivel técnico en la toma de decisiones;</a:t>
            </a:r>
          </a:p>
          <a:p>
            <a:pPr marR="90170" lvl="0">
              <a:lnSpc>
                <a:spcPct val="130000"/>
              </a:lnSpc>
              <a:spcBef>
                <a:spcPts val="600"/>
              </a:spcBef>
              <a:spcAft>
                <a:spcPts val="600"/>
              </a:spcAft>
            </a:pPr>
            <a:r>
              <a:rPr lang="es-AR" sz="1800" u="none" dirty="0" smtClean="0">
                <a:effectLst/>
                <a:latin typeface="+mj-lt"/>
                <a:ea typeface="Times New Roman" panose="02020603050405020304" pitchFamily="18" charset="0"/>
                <a:cs typeface="Times New Roman" panose="02020603050405020304" pitchFamily="18" charset="0"/>
              </a:rPr>
              <a:t>- Escaso control y seguimiento </a:t>
            </a:r>
            <a:r>
              <a:rPr lang="es-AR" sz="1800" u="none" dirty="0" smtClean="0">
                <a:latin typeface="+mj-lt"/>
                <a:ea typeface="Times New Roman" panose="02020603050405020304" pitchFamily="18" charset="0"/>
                <a:cs typeface="Times New Roman" panose="02020603050405020304" pitchFamily="18" charset="0"/>
              </a:rPr>
              <a:t>del proces</a:t>
            </a:r>
            <a:r>
              <a:rPr lang="es-AR" sz="1800" u="none" dirty="0" smtClean="0">
                <a:effectLst/>
                <a:latin typeface="+mj-lt"/>
                <a:ea typeface="Times New Roman" panose="02020603050405020304" pitchFamily="18" charset="0"/>
                <a:cs typeface="Times New Roman" panose="02020603050405020304" pitchFamily="18" charset="0"/>
              </a:rPr>
              <a:t>o;</a:t>
            </a:r>
            <a:endParaRPr lang="es-AR" sz="1800" u="none" dirty="0">
              <a:effectLst/>
              <a:latin typeface="+mj-lt"/>
              <a:ea typeface="Times New Roman" panose="02020603050405020304" pitchFamily="18" charset="0"/>
              <a:cs typeface="Times New Roman" panose="02020603050405020304" pitchFamily="18" charset="0"/>
            </a:endParaRPr>
          </a:p>
        </p:txBody>
      </p:sp>
      <p:sp>
        <p:nvSpPr>
          <p:cNvPr id="17" name="Rectángulo 2"/>
          <p:cNvSpPr/>
          <p:nvPr/>
        </p:nvSpPr>
        <p:spPr>
          <a:xfrm>
            <a:off x="204958" y="1314842"/>
            <a:ext cx="2918807" cy="400110"/>
          </a:xfrm>
          <a:prstGeom prst="rect">
            <a:avLst/>
          </a:prstGeom>
        </p:spPr>
        <p:txBody>
          <a:bodyPr wrap="square">
            <a:spAutoFit/>
          </a:bodyPr>
          <a:lstStyle/>
          <a:p>
            <a:pPr marL="285750" lvl="0" indent="-285750">
              <a:spcAft>
                <a:spcPts val="600"/>
              </a:spcAft>
            </a:pPr>
            <a:r>
              <a:rPr lang="es-AR" sz="2000" b="1" u="none" dirty="0" smtClean="0">
                <a:solidFill>
                  <a:srgbClr val="133272"/>
                </a:solidFill>
              </a:rPr>
              <a:t>Falencias Operativas</a:t>
            </a:r>
            <a:endParaRPr lang="es-AR" sz="2000" u="none" dirty="0">
              <a:solidFill>
                <a:srgbClr val="133272"/>
              </a:solidFill>
            </a:endParaRPr>
          </a:p>
        </p:txBody>
      </p:sp>
      <p:pic>
        <p:nvPicPr>
          <p:cNvPr id="66563" name="Picture 3" descr="C:\Users\Administrador\Desktop\PPT Relevamiento\Imagenes PPT PROBIOMASA\13486766-trabajadores-en-3d-equipo-de-trabajo-dictada-en-alta-resolucion-en-un-fondo-blanco-con-sombras-difu.jpg"/>
          <p:cNvPicPr>
            <a:picLocks noChangeAspect="1" noChangeArrowheads="1"/>
          </p:cNvPicPr>
          <p:nvPr/>
        </p:nvPicPr>
        <p:blipFill>
          <a:blip r:embed="rId4" cstate="print"/>
          <a:srcRect/>
          <a:stretch>
            <a:fillRect/>
          </a:stretch>
        </p:blipFill>
        <p:spPr bwMode="auto">
          <a:xfrm>
            <a:off x="286409" y="1828800"/>
            <a:ext cx="2702034" cy="2431831"/>
          </a:xfrm>
          <a:prstGeom prst="rect">
            <a:avLst/>
          </a:prstGeom>
          <a:noFill/>
        </p:spPr>
      </p:pic>
      <p:sp>
        <p:nvSpPr>
          <p:cNvPr id="19" name="18 Flecha derecha"/>
          <p:cNvSpPr>
            <a:spLocks/>
          </p:cNvSpPr>
          <p:nvPr/>
        </p:nvSpPr>
        <p:spPr bwMode="auto">
          <a:xfrm>
            <a:off x="3004702" y="1405532"/>
            <a:ext cx="396000" cy="288000"/>
          </a:xfrm>
          <a:prstGeom prst="rightArrow">
            <a:avLst/>
          </a:prstGeom>
          <a:solidFill>
            <a:schemeClr val="tx2">
              <a:lumMod val="60000"/>
              <a:lumOff val="40000"/>
            </a:schemeClr>
          </a:solidFill>
          <a:ln>
            <a:solidFill>
              <a:srgbClr val="08255A"/>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Tree>
    <p:extLst>
      <p:ext uri="{BB962C8B-B14F-4D97-AF65-F5344CB8AC3E}">
        <p14:creationId xmlns:p14="http://schemas.microsoft.com/office/powerpoint/2010/main" val="43428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362" y="4283010"/>
            <a:ext cx="2427883" cy="400110"/>
          </a:xfrm>
          <a:prstGeom prst="rect">
            <a:avLst/>
          </a:prstGeom>
        </p:spPr>
        <p:txBody>
          <a:bodyPr wrap="square">
            <a:spAutoFit/>
          </a:bodyPr>
          <a:lstStyle/>
          <a:p>
            <a:pPr>
              <a:spcAft>
                <a:spcPts val="600"/>
              </a:spcAft>
            </a:pPr>
            <a:r>
              <a:rPr lang="es-ES" sz="2000" b="1" u="none" dirty="0" smtClean="0">
                <a:solidFill>
                  <a:schemeClr val="accent6">
                    <a:lumMod val="75000"/>
                  </a:schemeClr>
                </a:solidFill>
                <a:latin typeface="+mj-lt"/>
                <a:ea typeface="Times New Roman" panose="02020603050405020304" pitchFamily="18" charset="0"/>
                <a:cs typeface="Times New Roman" panose="02020603050405020304" pitchFamily="18" charset="0"/>
              </a:rPr>
              <a:t>Escala Económica</a:t>
            </a:r>
            <a:endParaRPr lang="es-AR" sz="2000" b="1" u="none" dirty="0">
              <a:solidFill>
                <a:schemeClr val="accent6">
                  <a:lumMod val="75000"/>
                </a:schemeClr>
              </a:solidFill>
              <a:latin typeface="+mj-lt"/>
            </a:endParaRPr>
          </a:p>
        </p:txBody>
      </p:sp>
      <p:sp>
        <p:nvSpPr>
          <p:cNvPr id="5" name="Rectángulo 1"/>
          <p:cNvSpPr/>
          <p:nvPr/>
        </p:nvSpPr>
        <p:spPr>
          <a:xfrm>
            <a:off x="2952415" y="4246224"/>
            <a:ext cx="6049700" cy="923330"/>
          </a:xfrm>
          <a:prstGeom prst="rect">
            <a:avLst/>
          </a:prstGeom>
        </p:spPr>
        <p:txBody>
          <a:bodyPr wrap="square">
            <a:spAutoFit/>
          </a:bodyPr>
          <a:lstStyle/>
          <a:p>
            <a:pPr>
              <a:lnSpc>
                <a:spcPct val="150000"/>
              </a:lnSpc>
              <a:spcAft>
                <a:spcPts val="600"/>
              </a:spcAft>
            </a:pPr>
            <a:r>
              <a:rPr lang="es-ES" sz="1800" i="1" u="none" dirty="0" smtClean="0">
                <a:latin typeface="+mj-lt"/>
                <a:ea typeface="Times New Roman" panose="02020603050405020304" pitchFamily="18" charset="0"/>
                <a:cs typeface="Times New Roman" panose="02020603050405020304" pitchFamily="18" charset="0"/>
              </a:rPr>
              <a:t>no </a:t>
            </a:r>
            <a:r>
              <a:rPr lang="es-ES" sz="1800" i="1" u="none" dirty="0">
                <a:latin typeface="+mj-lt"/>
                <a:ea typeface="Times New Roman" panose="02020603050405020304" pitchFamily="18" charset="0"/>
                <a:cs typeface="Times New Roman" panose="02020603050405020304" pitchFamily="18" charset="0"/>
              </a:rPr>
              <a:t>se evidenció como un factor de sustentabilidad de los proyectos por parte de los </a:t>
            </a:r>
            <a:r>
              <a:rPr lang="es-ES" sz="1800" i="1" u="none" dirty="0" smtClean="0">
                <a:latin typeface="+mj-lt"/>
                <a:ea typeface="Times New Roman" panose="02020603050405020304" pitchFamily="18" charset="0"/>
                <a:cs typeface="Times New Roman" panose="02020603050405020304" pitchFamily="18" charset="0"/>
              </a:rPr>
              <a:t>usuarios.</a:t>
            </a:r>
          </a:p>
        </p:txBody>
      </p:sp>
      <p:sp>
        <p:nvSpPr>
          <p:cNvPr id="6" name="Rectángulo 1"/>
          <p:cNvSpPr/>
          <p:nvPr/>
        </p:nvSpPr>
        <p:spPr>
          <a:xfrm>
            <a:off x="1939172" y="5470682"/>
            <a:ext cx="7003392"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spcAft>
                <a:spcPts val="600"/>
              </a:spcAft>
            </a:pPr>
            <a:r>
              <a:rPr lang="es-ES" sz="1800" u="none" dirty="0" smtClean="0">
                <a:latin typeface="+mj-lt"/>
                <a:ea typeface="Times New Roman" panose="02020603050405020304" pitchFamily="18" charset="0"/>
                <a:cs typeface="Times New Roman" panose="02020603050405020304" pitchFamily="18" charset="0"/>
              </a:rPr>
              <a:t>Se </a:t>
            </a:r>
            <a:r>
              <a:rPr lang="es-ES" sz="1800" u="none" dirty="0">
                <a:latin typeface="+mj-lt"/>
                <a:ea typeface="Times New Roman" panose="02020603050405020304" pitchFamily="18" charset="0"/>
                <a:cs typeface="Times New Roman" panose="02020603050405020304" pitchFamily="18" charset="0"/>
              </a:rPr>
              <a:t>hace necesario entonces la sinergia entre sistemas productivos para transformar en viables las oportunidades de </a:t>
            </a:r>
            <a:r>
              <a:rPr lang="es-ES" sz="1800" u="none" dirty="0" smtClean="0">
                <a:latin typeface="+mj-lt"/>
                <a:ea typeface="Times New Roman" panose="02020603050405020304" pitchFamily="18" charset="0"/>
                <a:cs typeface="Times New Roman" panose="02020603050405020304" pitchFamily="18" charset="0"/>
              </a:rPr>
              <a:t>crecimiento.</a:t>
            </a:r>
            <a:endParaRPr lang="es-AR" sz="1800" u="none" dirty="0">
              <a:latin typeface="+mj-lt"/>
            </a:endParaRPr>
          </a:p>
        </p:txBody>
      </p:sp>
      <p:pic>
        <p:nvPicPr>
          <p:cNvPr id="7" name="Picture 2" descr="C:\Users\Administrador\Desktop\PPT Relevamiento\Imagenes PPT PROBIOMASA\fuente geldratgeber.net.jpg"/>
          <p:cNvPicPr>
            <a:picLocks noChangeAspect="1" noChangeArrowheads="1"/>
          </p:cNvPicPr>
          <p:nvPr/>
        </p:nvPicPr>
        <p:blipFill>
          <a:blip r:embed="rId3" cstate="print"/>
          <a:srcRect l="10828" r="10276"/>
          <a:stretch>
            <a:fillRect/>
          </a:stretch>
        </p:blipFill>
        <p:spPr bwMode="auto">
          <a:xfrm flipH="1">
            <a:off x="204955" y="4696229"/>
            <a:ext cx="1680332" cy="2160000"/>
          </a:xfrm>
          <a:prstGeom prst="rect">
            <a:avLst/>
          </a:prstGeom>
          <a:noFill/>
        </p:spPr>
      </p:pic>
      <p:sp>
        <p:nvSpPr>
          <p:cNvPr id="8" name="7 Flecha derecha"/>
          <p:cNvSpPr>
            <a:spLocks/>
          </p:cNvSpPr>
          <p:nvPr/>
        </p:nvSpPr>
        <p:spPr bwMode="auto">
          <a:xfrm>
            <a:off x="2505459" y="4374776"/>
            <a:ext cx="396000" cy="288000"/>
          </a:xfrm>
          <a:prstGeom prst="rightArrow">
            <a:avLst/>
          </a:prstGeom>
          <a:solidFill>
            <a:schemeClr val="accent6">
              <a:lumMod val="60000"/>
              <a:lumOff val="40000"/>
            </a:schemeClr>
          </a:solidFill>
          <a:ln>
            <a:solidFill>
              <a:schemeClr val="accent6">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1" name="Rectángulo 1"/>
          <p:cNvSpPr/>
          <p:nvPr/>
        </p:nvSpPr>
        <p:spPr>
          <a:xfrm>
            <a:off x="94597" y="1442091"/>
            <a:ext cx="3026974" cy="400110"/>
          </a:xfrm>
          <a:prstGeom prst="rect">
            <a:avLst/>
          </a:prstGeom>
        </p:spPr>
        <p:txBody>
          <a:bodyPr wrap="square">
            <a:spAutoFit/>
          </a:bodyPr>
          <a:lstStyle/>
          <a:p>
            <a:pPr>
              <a:spcAft>
                <a:spcPts val="600"/>
              </a:spcAft>
            </a:pPr>
            <a:r>
              <a:rPr lang="es-ES" sz="2000" b="1" u="none" dirty="0" smtClean="0">
                <a:solidFill>
                  <a:srgbClr val="C00000"/>
                </a:solidFill>
                <a:latin typeface="+mj-lt"/>
                <a:ea typeface="Times New Roman" panose="02020603050405020304" pitchFamily="18" charset="0"/>
                <a:cs typeface="Times New Roman" panose="02020603050405020304" pitchFamily="18" charset="0"/>
              </a:rPr>
              <a:t>Eficiencia de la Planta</a:t>
            </a:r>
            <a:endParaRPr lang="es-AR" sz="2000" u="none" dirty="0">
              <a:solidFill>
                <a:srgbClr val="C00000"/>
              </a:solidFill>
              <a:latin typeface="+mj-lt"/>
            </a:endParaRPr>
          </a:p>
        </p:txBody>
      </p:sp>
      <p:sp>
        <p:nvSpPr>
          <p:cNvPr id="12" name="Rectángulo 2"/>
          <p:cNvSpPr/>
          <p:nvPr/>
        </p:nvSpPr>
        <p:spPr>
          <a:xfrm>
            <a:off x="3142085" y="2442678"/>
            <a:ext cx="6001915" cy="1754326"/>
          </a:xfrm>
          <a:prstGeom prst="rect">
            <a:avLst/>
          </a:prstGeom>
        </p:spPr>
        <p:txBody>
          <a:bodyPr wrap="square">
            <a:spAutoFit/>
          </a:bodyPr>
          <a:lstStyle/>
          <a:p>
            <a:pPr>
              <a:lnSpc>
                <a:spcPct val="150000"/>
              </a:lnSpc>
            </a:pPr>
            <a:r>
              <a:rPr lang="es-ES" sz="1800" u="none" dirty="0" smtClean="0">
                <a:latin typeface="+mj-lt"/>
                <a:ea typeface="Times New Roman" panose="02020603050405020304" pitchFamily="18" charset="0"/>
                <a:cs typeface="Times New Roman" panose="02020603050405020304" pitchFamily="18" charset="0"/>
                <a:sym typeface="Wingdings" pitchFamily="2" charset="2"/>
              </a:rPr>
              <a:t> </a:t>
            </a:r>
            <a:r>
              <a:rPr lang="es-ES" sz="1800" u="none" dirty="0" smtClean="0">
                <a:latin typeface="+mj-lt"/>
                <a:ea typeface="Times New Roman" panose="02020603050405020304" pitchFamily="18" charset="0"/>
                <a:cs typeface="Times New Roman" panose="02020603050405020304" pitchFamily="18" charset="0"/>
              </a:rPr>
              <a:t>se fundamentan principalmente por:</a:t>
            </a:r>
          </a:p>
          <a:p>
            <a:pPr>
              <a:lnSpc>
                <a:spcPct val="150000"/>
              </a:lnSpc>
            </a:pPr>
            <a:r>
              <a:rPr lang="es-ES" sz="1800" u="none" dirty="0" smtClean="0">
                <a:latin typeface="+mj-lt"/>
                <a:ea typeface="Times New Roman" panose="02020603050405020304" pitchFamily="18" charset="0"/>
                <a:cs typeface="Times New Roman" panose="02020603050405020304" pitchFamily="18" charset="0"/>
              </a:rPr>
              <a:t>    1.</a:t>
            </a:r>
            <a:r>
              <a:rPr lang="es-ES" sz="1800" b="1" u="none" dirty="0" smtClean="0">
                <a:solidFill>
                  <a:srgbClr val="0033CC"/>
                </a:solidFill>
                <a:latin typeface="+mj-lt"/>
                <a:ea typeface="Times New Roman" panose="02020603050405020304" pitchFamily="18" charset="0"/>
                <a:cs typeface="Times New Roman" panose="02020603050405020304" pitchFamily="18" charset="0"/>
              </a:rPr>
              <a:t> </a:t>
            </a:r>
            <a:r>
              <a:rPr lang="es-ES" sz="1800" u="none" dirty="0" smtClean="0">
                <a:latin typeface="+mj-lt"/>
                <a:ea typeface="Times New Roman" panose="02020603050405020304" pitchFamily="18" charset="0"/>
                <a:cs typeface="Times New Roman" panose="02020603050405020304" pitchFamily="18" charset="0"/>
              </a:rPr>
              <a:t>Falta </a:t>
            </a:r>
            <a:r>
              <a:rPr lang="es-ES" sz="1800" u="none" dirty="0">
                <a:latin typeface="+mj-lt"/>
                <a:ea typeface="Times New Roman" panose="02020603050405020304" pitchFamily="18" charset="0"/>
                <a:cs typeface="Times New Roman" panose="02020603050405020304" pitchFamily="18" charset="0"/>
              </a:rPr>
              <a:t>total de conocimiento por parte del </a:t>
            </a:r>
            <a:r>
              <a:rPr lang="es-ES" sz="1800" u="none" dirty="0" smtClean="0">
                <a:latin typeface="+mj-lt"/>
                <a:ea typeface="Times New Roman" panose="02020603050405020304" pitchFamily="18" charset="0"/>
                <a:cs typeface="Times New Roman" panose="02020603050405020304" pitchFamily="18" charset="0"/>
              </a:rPr>
              <a:t>usuario</a:t>
            </a:r>
          </a:p>
          <a:p>
            <a:pPr>
              <a:lnSpc>
                <a:spcPct val="150000"/>
              </a:lnSpc>
            </a:pPr>
            <a:r>
              <a:rPr lang="es-ES" sz="1800" u="none" dirty="0" smtClean="0">
                <a:ea typeface="Times New Roman" panose="02020603050405020304" pitchFamily="18" charset="0"/>
                <a:cs typeface="Times New Roman" panose="02020603050405020304" pitchFamily="18" charset="0"/>
              </a:rPr>
              <a:t>    2. T</a:t>
            </a:r>
            <a:r>
              <a:rPr lang="es-ES" sz="1800" u="none" dirty="0" smtClean="0">
                <a:latin typeface="+mj-lt"/>
                <a:ea typeface="Times New Roman" panose="02020603050405020304" pitchFamily="18" charset="0"/>
                <a:cs typeface="Times New Roman" panose="02020603050405020304" pitchFamily="18" charset="0"/>
              </a:rPr>
              <a:t>ecnologías </a:t>
            </a:r>
            <a:r>
              <a:rPr lang="es-ES" sz="1800" u="none" dirty="0">
                <a:latin typeface="+mj-lt"/>
                <a:ea typeface="Times New Roman" panose="02020603050405020304" pitchFamily="18" charset="0"/>
                <a:cs typeface="Times New Roman" panose="02020603050405020304" pitchFamily="18" charset="0"/>
              </a:rPr>
              <a:t>no aplicables a las condiciones </a:t>
            </a:r>
            <a:r>
              <a:rPr lang="es-ES" sz="1800" u="none" dirty="0" smtClean="0">
                <a:latin typeface="+mj-lt"/>
                <a:ea typeface="Times New Roman" panose="02020603050405020304" pitchFamily="18" charset="0"/>
                <a:cs typeface="Times New Roman" panose="02020603050405020304" pitchFamily="18" charset="0"/>
              </a:rPr>
              <a:t>		   ambientales donde está ubicada </a:t>
            </a:r>
            <a:r>
              <a:rPr lang="es-ES" sz="1800" u="none" dirty="0">
                <a:latin typeface="+mj-lt"/>
                <a:ea typeface="Times New Roman" panose="02020603050405020304" pitchFamily="18" charset="0"/>
                <a:cs typeface="Times New Roman" panose="02020603050405020304" pitchFamily="18" charset="0"/>
              </a:rPr>
              <a:t>la planta. </a:t>
            </a:r>
            <a:endParaRPr lang="es-AR" sz="1800" u="none" dirty="0">
              <a:latin typeface="+mj-lt"/>
            </a:endParaRPr>
          </a:p>
        </p:txBody>
      </p:sp>
      <p:pic>
        <p:nvPicPr>
          <p:cNvPr id="13" name="Picture 1" descr="C:\Users\Administrador\Desktop\PPT Relevamiento\Imagenes PPT PROBIOMASA\dudas_tumbado.jpg"/>
          <p:cNvPicPr>
            <a:picLocks noChangeAspect="1" noChangeArrowheads="1"/>
          </p:cNvPicPr>
          <p:nvPr/>
        </p:nvPicPr>
        <p:blipFill>
          <a:blip r:embed="rId4" cstate="print"/>
          <a:srcRect/>
          <a:stretch>
            <a:fillRect/>
          </a:stretch>
        </p:blipFill>
        <p:spPr bwMode="auto">
          <a:xfrm flipH="1">
            <a:off x="6605755" y="1087817"/>
            <a:ext cx="2270234" cy="1489841"/>
          </a:xfrm>
          <a:prstGeom prst="rect">
            <a:avLst/>
          </a:prstGeom>
          <a:noFill/>
        </p:spPr>
      </p:pic>
      <p:sp>
        <p:nvSpPr>
          <p:cNvPr id="14" name="Rectángulo 1"/>
          <p:cNvSpPr/>
          <p:nvPr/>
        </p:nvSpPr>
        <p:spPr>
          <a:xfrm>
            <a:off x="3551568" y="1468367"/>
            <a:ext cx="3243444" cy="376196"/>
          </a:xfrm>
          <a:prstGeom prst="rect">
            <a:avLst/>
          </a:prstGeom>
        </p:spPr>
        <p:txBody>
          <a:bodyPr wrap="square">
            <a:spAutoFit/>
          </a:bodyPr>
          <a:lstStyle/>
          <a:p>
            <a:pPr>
              <a:spcAft>
                <a:spcPts val="600"/>
              </a:spcAft>
            </a:pPr>
            <a:r>
              <a:rPr lang="es-ES" sz="1800" u="none" dirty="0" smtClean="0">
                <a:latin typeface="+mj-lt"/>
                <a:ea typeface="Times New Roman" panose="02020603050405020304" pitchFamily="18" charset="0"/>
                <a:cs typeface="Times New Roman" panose="02020603050405020304" pitchFamily="18" charset="0"/>
                <a:sym typeface="Wingdings" pitchFamily="2" charset="2"/>
              </a:rPr>
              <a:t>en general s</a:t>
            </a:r>
            <a:r>
              <a:rPr lang="es-ES" sz="1800" u="none" dirty="0" smtClean="0">
                <a:latin typeface="+mj-lt"/>
                <a:ea typeface="Times New Roman" panose="02020603050405020304" pitchFamily="18" charset="0"/>
                <a:cs typeface="Times New Roman" panose="02020603050405020304" pitchFamily="18" charset="0"/>
              </a:rPr>
              <a:t>e desconoce</a:t>
            </a:r>
            <a:endParaRPr lang="es-AR" sz="1800" u="none" dirty="0">
              <a:latin typeface="+mj-lt"/>
            </a:endParaRPr>
          </a:p>
        </p:txBody>
      </p:sp>
      <p:sp>
        <p:nvSpPr>
          <p:cNvPr id="15" name="14 Flecha derecha"/>
          <p:cNvSpPr/>
          <p:nvPr/>
        </p:nvSpPr>
        <p:spPr bwMode="auto">
          <a:xfrm>
            <a:off x="3036212" y="1515881"/>
            <a:ext cx="396000" cy="288000"/>
          </a:xfrm>
          <a:prstGeom prst="rightArrow">
            <a:avLst/>
          </a:prstGeom>
          <a:solidFill>
            <a:srgbClr val="FF2929"/>
          </a:solidFill>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6" name="15 Flecha derecha"/>
          <p:cNvSpPr>
            <a:spLocks/>
          </p:cNvSpPr>
          <p:nvPr/>
        </p:nvSpPr>
        <p:spPr bwMode="auto">
          <a:xfrm>
            <a:off x="2668365" y="2566914"/>
            <a:ext cx="396000" cy="288000"/>
          </a:xfrm>
          <a:prstGeom prst="rightArrow">
            <a:avLst/>
          </a:prstGeom>
          <a:solidFill>
            <a:schemeClr val="tx2">
              <a:lumMod val="60000"/>
              <a:lumOff val="40000"/>
            </a:schemeClr>
          </a:solidFill>
          <a:ln>
            <a:solidFill>
              <a:schemeClr val="tx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100000"/>
              </a:spcBef>
              <a:spcAft>
                <a:spcPct val="0"/>
              </a:spcAft>
              <a:buClrTx/>
              <a:buSzTx/>
              <a:buFontTx/>
              <a:buNone/>
              <a:tabLst/>
            </a:pPr>
            <a:endParaRPr kumimoji="0" lang="es-ES" sz="1400" b="0" i="0" u="none" strike="noStrike" cap="none" normalizeH="0" baseline="0">
              <a:ln>
                <a:noFill/>
              </a:ln>
              <a:solidFill>
                <a:schemeClr val="tx1"/>
              </a:solidFill>
              <a:effectLst/>
              <a:latin typeface="Arial" pitchFamily="101" charset="0"/>
            </a:endParaRPr>
          </a:p>
        </p:txBody>
      </p:sp>
      <p:sp>
        <p:nvSpPr>
          <p:cNvPr id="17" name="Rectángulo 2"/>
          <p:cNvSpPr/>
          <p:nvPr/>
        </p:nvSpPr>
        <p:spPr>
          <a:xfrm>
            <a:off x="119906" y="2390119"/>
            <a:ext cx="2745158" cy="496996"/>
          </a:xfrm>
          <a:prstGeom prst="rect">
            <a:avLst/>
          </a:prstGeom>
        </p:spPr>
        <p:txBody>
          <a:bodyPr wrap="square">
            <a:spAutoFit/>
          </a:bodyPr>
          <a:lstStyle/>
          <a:p>
            <a:pPr>
              <a:lnSpc>
                <a:spcPct val="150000"/>
              </a:lnSpc>
            </a:pPr>
            <a:r>
              <a:rPr lang="es-ES" sz="2000" b="1" u="none" dirty="0" smtClean="0">
                <a:solidFill>
                  <a:srgbClr val="133272"/>
                </a:solidFill>
              </a:rPr>
              <a:t>Casos No Exitosos</a:t>
            </a:r>
            <a:endParaRPr lang="es-AR" sz="2000" b="1" u="none" dirty="0">
              <a:solidFill>
                <a:srgbClr val="133272"/>
              </a:solidFill>
            </a:endParaRPr>
          </a:p>
        </p:txBody>
      </p:sp>
      <p:sp>
        <p:nvSpPr>
          <p:cNvPr id="18" name="17 CuadroTexto"/>
          <p:cNvSpPr txBox="1"/>
          <p:nvPr/>
        </p:nvSpPr>
        <p:spPr bwMode="auto">
          <a:xfrm>
            <a:off x="2125921" y="456624"/>
            <a:ext cx="6906755" cy="43088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800" b="1" u="none" kern="0" dirty="0" smtClean="0">
                <a:ln>
                  <a:solidFill>
                    <a:schemeClr val="tx1"/>
                  </a:solidFill>
                </a:ln>
                <a:solidFill>
                  <a:srgbClr val="00B050"/>
                </a:solidFill>
                <a:latin typeface="+mj-lt"/>
                <a:ea typeface="+mj-ea"/>
                <a:cs typeface="+mj-cs"/>
              </a:rPr>
              <a:t>CONCLUSIONES</a:t>
            </a:r>
          </a:p>
        </p:txBody>
      </p:sp>
    </p:spTree>
    <p:extLst>
      <p:ext uri="{BB962C8B-B14F-4D97-AF65-F5344CB8AC3E}">
        <p14:creationId xmlns:p14="http://schemas.microsoft.com/office/powerpoint/2010/main" val="43428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bwMode="auto">
          <a:xfrm>
            <a:off x="446270" y="1201762"/>
            <a:ext cx="6027291" cy="923330"/>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6000" b="1" u="none" kern="0" dirty="0" smtClean="0">
                <a:ln>
                  <a:solidFill>
                    <a:schemeClr val="tx1"/>
                  </a:solidFill>
                </a:ln>
                <a:solidFill>
                  <a:schemeClr val="tx2">
                    <a:lumMod val="60000"/>
                    <a:lumOff val="40000"/>
                  </a:schemeClr>
                </a:solidFill>
                <a:latin typeface="+mj-lt"/>
                <a:ea typeface="+mj-ea"/>
                <a:cs typeface="+mj-cs"/>
              </a:rPr>
              <a:t>PROSPECTIVAS</a:t>
            </a:r>
          </a:p>
        </p:txBody>
      </p:sp>
      <p:pic>
        <p:nvPicPr>
          <p:cNvPr id="74753" name="Picture 1" descr="C:\Users\Administrador\Desktop\PPT Relevamiento\Imagenes PPT PROBIOMASA\864_errores-a-evitar-al-crear-una-empresa_658.jpg"/>
          <p:cNvPicPr>
            <a:picLocks noChangeAspect="1" noChangeArrowheads="1"/>
          </p:cNvPicPr>
          <p:nvPr/>
        </p:nvPicPr>
        <p:blipFill>
          <a:blip r:embed="rId2" cstate="print"/>
          <a:srcRect/>
          <a:stretch>
            <a:fillRect/>
          </a:stretch>
        </p:blipFill>
        <p:spPr bwMode="auto">
          <a:xfrm>
            <a:off x="212809" y="2902423"/>
            <a:ext cx="7796708" cy="3955577"/>
          </a:xfrm>
          <a:prstGeom prst="rect">
            <a:avLst/>
          </a:prstGeom>
          <a:noFill/>
        </p:spPr>
      </p:pic>
    </p:spTree>
    <p:extLst>
      <p:ext uri="{BB962C8B-B14F-4D97-AF65-F5344CB8AC3E}">
        <p14:creationId xmlns:p14="http://schemas.microsoft.com/office/powerpoint/2010/main" val="370528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816" y="1486126"/>
            <a:ext cx="8951184" cy="5152180"/>
          </a:xfrm>
          <a:prstGeom prst="rect">
            <a:avLst/>
          </a:prstGeom>
        </p:spPr>
        <p:txBody>
          <a:bodyPr wrap="square">
            <a:spAutoFit/>
          </a:bodyPr>
          <a:lstStyle/>
          <a:p>
            <a:pPr>
              <a:lnSpc>
                <a:spcPct val="115000"/>
              </a:lnSpc>
              <a:spcAft>
                <a:spcPts val="600"/>
              </a:spcAft>
            </a:pPr>
            <a:r>
              <a:rPr lang="es-AR" sz="1800" b="1" u="none" dirty="0" smtClean="0">
                <a:solidFill>
                  <a:srgbClr val="133272"/>
                </a:solidFill>
                <a:latin typeface="+mj-lt"/>
                <a:ea typeface="Calibri" panose="020F0502020204030204" pitchFamily="34" charset="0"/>
                <a:cs typeface="Times New Roman" panose="02020603050405020304" pitchFamily="18" charset="0"/>
              </a:rPr>
              <a:t>-Sobre </a:t>
            </a:r>
            <a:r>
              <a:rPr lang="es-AR" sz="1800" b="1" u="none" dirty="0">
                <a:solidFill>
                  <a:srgbClr val="133272"/>
                </a:solidFill>
                <a:latin typeface="+mj-lt"/>
                <a:ea typeface="Calibri" panose="020F0502020204030204" pitchFamily="34" charset="0"/>
                <a:cs typeface="Times New Roman" panose="02020603050405020304" pitchFamily="18" charset="0"/>
              </a:rPr>
              <a:t>proyectos:</a:t>
            </a:r>
            <a:endParaRPr lang="es-AR" sz="1800" u="none" dirty="0">
              <a:solidFill>
                <a:srgbClr val="133272"/>
              </a:solidFill>
              <a:latin typeface="+mj-lt"/>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Estudios de </a:t>
            </a:r>
            <a:r>
              <a:rPr lang="es-AR" sz="1800" b="1" u="none" dirty="0" smtClean="0">
                <a:latin typeface="+mj-lt"/>
                <a:ea typeface="Times New Roman" panose="02020603050405020304" pitchFamily="18" charset="0"/>
                <a:cs typeface="Times New Roman" panose="02020603050405020304" pitchFamily="18" charset="0"/>
              </a:rPr>
              <a:t>pre-factibilidad </a:t>
            </a:r>
            <a:r>
              <a:rPr lang="es-AR" sz="1800" b="1" u="none" dirty="0">
                <a:latin typeface="+mj-lt"/>
                <a:ea typeface="Times New Roman" panose="02020603050405020304" pitchFamily="18" charset="0"/>
                <a:cs typeface="Times New Roman" panose="02020603050405020304" pitchFamily="18" charset="0"/>
              </a:rPr>
              <a:t>para la instalación de un </a:t>
            </a:r>
            <a:r>
              <a:rPr lang="es-AR" sz="1800" b="1" u="none" dirty="0" err="1" smtClean="0">
                <a:latin typeface="+mj-lt"/>
                <a:ea typeface="Times New Roman" panose="02020603050405020304" pitchFamily="18" charset="0"/>
                <a:cs typeface="Times New Roman" panose="02020603050405020304" pitchFamily="18" charset="0"/>
              </a:rPr>
              <a:t>biodigestor</a:t>
            </a:r>
            <a:r>
              <a:rPr lang="es-AR" sz="1800" b="1" u="none" dirty="0" smtClean="0">
                <a:latin typeface="+mj-lt"/>
                <a:ea typeface="Times New Roman" panose="02020603050405020304" pitchFamily="18" charset="0"/>
                <a:cs typeface="Times New Roman" panose="02020603050405020304" pitchFamily="18" charset="0"/>
              </a:rPr>
              <a:t> (energético)</a:t>
            </a:r>
            <a:endParaRPr lang="es-AR" sz="1800" u="none" dirty="0" smtClean="0">
              <a:latin typeface="+mj-lt"/>
              <a:ea typeface="Times New Roman" panose="02020603050405020304" pitchFamily="18" charset="0"/>
              <a:cs typeface="Times New Roman" panose="02020603050405020304" pitchFamily="18" charset="0"/>
            </a:endParaRPr>
          </a:p>
          <a:p>
            <a:pPr lvl="1">
              <a:lnSpc>
                <a:spcPct val="115000"/>
              </a:lnSpc>
              <a:spcBef>
                <a:spcPts val="0"/>
              </a:spcBef>
              <a:spcAft>
                <a:spcPts val="600"/>
              </a:spcAft>
            </a:pPr>
            <a:r>
              <a:rPr lang="es-AR" sz="1800" u="none" dirty="0" smtClean="0">
                <a:latin typeface="+mj-lt"/>
                <a:ea typeface="Times New Roman" panose="02020603050405020304" pitchFamily="18" charset="0"/>
                <a:cs typeface="Times New Roman" panose="02020603050405020304" pitchFamily="18" charset="0"/>
              </a:rPr>
              <a:t>-Proyectos sectoriales: cerdos, tambos, etc.</a:t>
            </a:r>
          </a:p>
          <a:p>
            <a:pPr lvl="1">
              <a:lnSpc>
                <a:spcPct val="115000"/>
              </a:lnSpc>
              <a:spcBef>
                <a:spcPts val="0"/>
              </a:spcBef>
              <a:spcAft>
                <a:spcPts val="600"/>
              </a:spcAft>
            </a:pPr>
            <a:r>
              <a:rPr lang="es-AR" sz="1800" u="none" dirty="0" smtClean="0">
                <a:latin typeface="+mj-lt"/>
                <a:ea typeface="Times New Roman" panose="02020603050405020304" pitchFamily="18" charset="0"/>
                <a:cs typeface="Times New Roman" panose="02020603050405020304" pitchFamily="18" charset="0"/>
              </a:rPr>
              <a:t>-Particulares.</a:t>
            </a: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Caracterización de sustratos (potencial de biogás); </a:t>
            </a: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Recomendaciones de seguridad (materiales, equipos, etc.)</a:t>
            </a:r>
            <a:endParaRPr lang="es-AR" sz="1800" b="1"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Elaboración de anteproyecto </a:t>
            </a:r>
            <a:r>
              <a:rPr lang="es-AR" sz="1800" b="1" u="none" dirty="0">
                <a:latin typeface="+mj-lt"/>
                <a:ea typeface="Times New Roman" panose="02020603050405020304" pitchFamily="18" charset="0"/>
                <a:cs typeface="Times New Roman" panose="02020603050405020304" pitchFamily="18" charset="0"/>
              </a:rPr>
              <a:t>para la instalación de un </a:t>
            </a:r>
            <a:r>
              <a:rPr lang="es-AR" sz="1800" b="1" u="none" dirty="0" smtClean="0">
                <a:latin typeface="+mj-lt"/>
                <a:ea typeface="Times New Roman" panose="02020603050405020304" pitchFamily="18" charset="0"/>
                <a:cs typeface="Times New Roman" panose="02020603050405020304" pitchFamily="18" charset="0"/>
              </a:rPr>
              <a:t>biodigestor;</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Asesoramiento </a:t>
            </a:r>
            <a:r>
              <a:rPr lang="es-AR" sz="1800" b="1" u="none" dirty="0">
                <a:latin typeface="+mj-lt"/>
                <a:ea typeface="Times New Roman" panose="02020603050405020304" pitchFamily="18" charset="0"/>
                <a:cs typeface="Times New Roman" panose="02020603050405020304" pitchFamily="18" charset="0"/>
              </a:rPr>
              <a:t>en la elección de la </a:t>
            </a:r>
            <a:r>
              <a:rPr lang="es-AR" sz="1800" b="1" u="none" dirty="0" smtClean="0">
                <a:latin typeface="+mj-lt"/>
                <a:ea typeface="Times New Roman" panose="02020603050405020304" pitchFamily="18" charset="0"/>
                <a:cs typeface="Times New Roman" panose="02020603050405020304" pitchFamily="18" charset="0"/>
              </a:rPr>
              <a:t>tecnología;</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Evaluación de </a:t>
            </a:r>
            <a:r>
              <a:rPr lang="es-AR" sz="1800" b="1" u="none" dirty="0" smtClean="0">
                <a:latin typeface="+mj-lt"/>
                <a:ea typeface="Times New Roman" panose="02020603050405020304" pitchFamily="18" charset="0"/>
                <a:cs typeface="Times New Roman" panose="02020603050405020304" pitchFamily="18" charset="0"/>
              </a:rPr>
              <a:t>Proyectos;</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Integración ambiental y energética en parques industriales y </a:t>
            </a:r>
            <a:r>
              <a:rPr lang="es-AR" sz="1800" b="1" u="none" dirty="0" smtClean="0">
                <a:latin typeface="+mj-lt"/>
                <a:ea typeface="Times New Roman" panose="02020603050405020304" pitchFamily="18" charset="0"/>
                <a:cs typeface="Times New Roman" panose="02020603050405020304" pitchFamily="18" charset="0"/>
              </a:rPr>
              <a:t>cuencas productivas</a:t>
            </a:r>
            <a:r>
              <a:rPr lang="es-AR" sz="1600" b="1" u="none" dirty="0" smtClean="0">
                <a:latin typeface="+mj-lt"/>
                <a:ea typeface="Times New Roman" panose="02020603050405020304" pitchFamily="18" charset="0"/>
                <a:cs typeface="Times New Roman" panose="02020603050405020304" pitchFamily="18" charset="0"/>
              </a:rPr>
              <a:t>. </a:t>
            </a:r>
            <a:endParaRPr lang="es-AR" sz="1600" u="none" dirty="0">
              <a:latin typeface="+mj-lt"/>
              <a:ea typeface="Times New Roman" panose="02020603050405020304" pitchFamily="18" charset="0"/>
              <a:cs typeface="Times New Roman" panose="02020603050405020304" pitchFamily="18" charset="0"/>
            </a:endParaRPr>
          </a:p>
          <a:p>
            <a:pPr>
              <a:lnSpc>
                <a:spcPct val="115000"/>
              </a:lnSpc>
              <a:spcAft>
                <a:spcPts val="600"/>
              </a:spcAft>
            </a:pPr>
            <a:r>
              <a:rPr lang="es-AR" u="none" dirty="0">
                <a:latin typeface="Calibri" panose="020F0502020204030204" pitchFamily="34" charset="0"/>
                <a:ea typeface="Calibri" panose="020F0502020204030204" pitchFamily="34" charset="0"/>
                <a:cs typeface="Times New Roman" panose="02020603050405020304" pitchFamily="18" charset="0"/>
              </a:rPr>
              <a:t> </a:t>
            </a:r>
            <a:endParaRPr lang="es-AR"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bwMode="auto">
          <a:xfrm>
            <a:off x="374975" y="1026133"/>
            <a:ext cx="4300857" cy="307777"/>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2000" b="1" i="0" u="none" strike="noStrike" kern="0" cap="none" spc="0" normalizeH="0" baseline="0" noProof="0" dirty="0" smtClean="0">
                <a:ln>
                  <a:noFill/>
                </a:ln>
                <a:solidFill>
                  <a:srgbClr val="133272"/>
                </a:solidFill>
                <a:effectLst/>
                <a:uLnTx/>
                <a:uFillTx/>
                <a:latin typeface="+mj-lt"/>
                <a:ea typeface="+mj-ea"/>
                <a:cs typeface="+mj-cs"/>
              </a:rPr>
              <a:t>Servicio de Asistencia Técnica INTI</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363" y="1658852"/>
            <a:ext cx="8215165" cy="5118965"/>
          </a:xfrm>
          <a:prstGeom prst="rect">
            <a:avLst/>
          </a:prstGeom>
        </p:spPr>
        <p:txBody>
          <a:bodyPr wrap="square">
            <a:spAutoFit/>
          </a:bodyPr>
          <a:lstStyle/>
          <a:p>
            <a:pPr>
              <a:lnSpc>
                <a:spcPct val="115000"/>
              </a:lnSpc>
              <a:spcAft>
                <a:spcPts val="600"/>
              </a:spcAft>
            </a:pPr>
            <a:r>
              <a:rPr lang="es-AR" sz="1800" b="1" u="none" dirty="0">
                <a:solidFill>
                  <a:srgbClr val="133272"/>
                </a:solidFill>
                <a:latin typeface="+mj-lt"/>
                <a:ea typeface="Calibri" panose="020F0502020204030204" pitchFamily="34" charset="0"/>
                <a:cs typeface="Times New Roman" panose="02020603050405020304" pitchFamily="18" charset="0"/>
              </a:rPr>
              <a:t>Sobre plantas instaladas:</a:t>
            </a:r>
            <a:r>
              <a:rPr lang="es-AR" sz="1800" u="none" dirty="0">
                <a:solidFill>
                  <a:srgbClr val="133272"/>
                </a:solidFill>
                <a:latin typeface="+mj-lt"/>
                <a:ea typeface="Calibri" panose="020F0502020204030204" pitchFamily="34" charset="0"/>
                <a:cs typeface="Times New Roman" panose="02020603050405020304" pitchFamily="18" charset="0"/>
              </a:rPr>
              <a:t> </a:t>
            </a:r>
            <a:endParaRPr lang="es-AR" sz="1800" u="none" dirty="0" smtClean="0">
              <a:solidFill>
                <a:srgbClr val="133272"/>
              </a:solidFill>
              <a:latin typeface="+mj-lt"/>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Diagnóstico del funcionamiento del </a:t>
            </a:r>
            <a:r>
              <a:rPr lang="es-AR" sz="1800" b="1" u="none" dirty="0" err="1" smtClean="0">
                <a:latin typeface="+mj-lt"/>
                <a:ea typeface="Times New Roman" panose="02020603050405020304" pitchFamily="18" charset="0"/>
                <a:cs typeface="Times New Roman" panose="02020603050405020304" pitchFamily="18" charset="0"/>
              </a:rPr>
              <a:t>biodigestor</a:t>
            </a:r>
            <a:r>
              <a:rPr lang="es-AR" sz="1800" b="1" u="none" dirty="0" smtClean="0">
                <a:latin typeface="+mj-lt"/>
                <a:ea typeface="Times New Roman" panose="02020603050405020304" pitchFamily="18" charset="0"/>
                <a:cs typeface="Times New Roman" panose="02020603050405020304" pitchFamily="18" charset="0"/>
              </a:rPr>
              <a:t> </a:t>
            </a:r>
            <a:r>
              <a:rPr lang="es-AR" sz="1800" u="none" dirty="0" smtClean="0">
                <a:latin typeface="+mj-lt"/>
                <a:ea typeface="Times New Roman" panose="02020603050405020304" pitchFamily="18" charset="0"/>
                <a:cs typeface="Times New Roman" panose="02020603050405020304" pitchFamily="18" charset="0"/>
              </a:rPr>
              <a:t>(Eficiencia del sistema, parámetros físico-químicos y biológicos del sustrato, calidad del biogás, etc.).</a:t>
            </a: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Asistencia </a:t>
            </a:r>
            <a:r>
              <a:rPr lang="es-AR" sz="1800" b="1" u="none" dirty="0">
                <a:latin typeface="+mj-lt"/>
                <a:ea typeface="Times New Roman" panose="02020603050405020304" pitchFamily="18" charset="0"/>
                <a:cs typeface="Times New Roman" panose="02020603050405020304" pitchFamily="18" charset="0"/>
              </a:rPr>
              <a:t>técnica en operación de plantas</a:t>
            </a:r>
            <a:r>
              <a:rPr lang="es-AR" sz="1800" u="none" dirty="0">
                <a:latin typeface="+mj-lt"/>
                <a:ea typeface="Times New Roman" panose="02020603050405020304" pitchFamily="18" charset="0"/>
                <a:cs typeface="Times New Roman" panose="02020603050405020304" pitchFamily="18" charset="0"/>
              </a:rPr>
              <a:t>.</a:t>
            </a: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Asistencia técnica en la optimización de la producción de biogás </a:t>
            </a:r>
            <a:r>
              <a:rPr lang="es-AR" sz="1800" u="none" dirty="0">
                <a:latin typeface="+mj-lt"/>
                <a:ea typeface="Times New Roman" panose="02020603050405020304" pitchFamily="18" charset="0"/>
                <a:cs typeface="Times New Roman" panose="02020603050405020304" pitchFamily="18" charset="0"/>
              </a:rPr>
              <a:t>(uso de </a:t>
            </a:r>
            <a:r>
              <a:rPr lang="es-AR" sz="1800" u="none" dirty="0" err="1">
                <a:latin typeface="+mj-lt"/>
                <a:ea typeface="Times New Roman" panose="02020603050405020304" pitchFamily="18" charset="0"/>
                <a:cs typeface="Times New Roman" panose="02020603050405020304" pitchFamily="18" charset="0"/>
              </a:rPr>
              <a:t>co</a:t>
            </a:r>
            <a:r>
              <a:rPr lang="es-AR" sz="1800" u="none" dirty="0">
                <a:latin typeface="+mj-lt"/>
                <a:ea typeface="Times New Roman" panose="02020603050405020304" pitchFamily="18" charset="0"/>
                <a:cs typeface="Times New Roman" panose="02020603050405020304" pitchFamily="18" charset="0"/>
              </a:rPr>
              <a:t>-sustrato para aumentar rendimiento del proceso, etc</a:t>
            </a:r>
            <a:r>
              <a:rPr lang="es-AR" sz="1800" b="1" u="none" dirty="0">
                <a:latin typeface="+mj-lt"/>
                <a:ea typeface="Times New Roman" panose="02020603050405020304" pitchFamily="18" charset="0"/>
                <a:cs typeface="Times New Roman" panose="02020603050405020304" pitchFamily="18" charset="0"/>
              </a:rPr>
              <a:t>.</a:t>
            </a:r>
            <a:r>
              <a:rPr lang="es-AR" sz="1800" u="none" dirty="0">
                <a:latin typeface="+mj-lt"/>
                <a:ea typeface="Times New Roman" panose="02020603050405020304" pitchFamily="18" charset="0"/>
                <a:cs typeface="Times New Roman" panose="02020603050405020304" pitchFamily="18" charset="0"/>
              </a:rPr>
              <a:t>)</a:t>
            </a: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Asistencia técnica en automatización y control del proceso</a:t>
            </a:r>
            <a:r>
              <a:rPr lang="es-AR" sz="1800" u="none" dirty="0">
                <a:latin typeface="+mj-lt"/>
                <a:ea typeface="Times New Roman" panose="02020603050405020304" pitchFamily="18" charset="0"/>
                <a:cs typeface="Times New Roman" panose="02020603050405020304" pitchFamily="18" charset="0"/>
              </a:rPr>
              <a:t>: </a:t>
            </a:r>
            <a:endParaRPr lang="es-AR" sz="1800" u="none" dirty="0" smtClean="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Asistencia </a:t>
            </a:r>
            <a:r>
              <a:rPr lang="es-AR" sz="1800" b="1" u="none" dirty="0">
                <a:latin typeface="+mj-lt"/>
                <a:ea typeface="Times New Roman" panose="02020603050405020304" pitchFamily="18" charset="0"/>
                <a:cs typeface="Times New Roman" panose="02020603050405020304" pitchFamily="18" charset="0"/>
              </a:rPr>
              <a:t>técnica en la puesta en </a:t>
            </a:r>
            <a:r>
              <a:rPr lang="es-AR" sz="1800" b="1" u="none" dirty="0" smtClean="0">
                <a:latin typeface="+mj-lt"/>
                <a:ea typeface="Times New Roman" panose="02020603050405020304" pitchFamily="18" charset="0"/>
                <a:cs typeface="Times New Roman" panose="02020603050405020304" pitchFamily="18" charset="0"/>
              </a:rPr>
              <a:t>marcha;</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Asistencia en purificación del </a:t>
            </a:r>
            <a:r>
              <a:rPr lang="es-AR" sz="1800" b="1" u="none" dirty="0" smtClean="0">
                <a:latin typeface="+mj-lt"/>
                <a:ea typeface="Times New Roman" panose="02020603050405020304" pitchFamily="18" charset="0"/>
                <a:cs typeface="Times New Roman" panose="02020603050405020304" pitchFamily="18" charset="0"/>
              </a:rPr>
              <a:t>biogás;</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a:latin typeface="+mj-lt"/>
                <a:ea typeface="Times New Roman" panose="02020603050405020304" pitchFamily="18" charset="0"/>
                <a:cs typeface="Times New Roman" panose="02020603050405020304" pitchFamily="18" charset="0"/>
              </a:rPr>
              <a:t>Asistencia técnica en tratamiento de efluente del </a:t>
            </a:r>
            <a:r>
              <a:rPr lang="es-AR" sz="1800" b="1" u="none" dirty="0" smtClean="0">
                <a:latin typeface="+mj-lt"/>
                <a:ea typeface="Times New Roman" panose="02020603050405020304" pitchFamily="18" charset="0"/>
                <a:cs typeface="Times New Roman" panose="02020603050405020304" pitchFamily="18" charset="0"/>
              </a:rPr>
              <a:t>biodigestor;</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b="1" u="none" dirty="0" smtClean="0">
                <a:latin typeface="+mj-lt"/>
                <a:ea typeface="Times New Roman" panose="02020603050405020304" pitchFamily="18" charset="0"/>
                <a:cs typeface="Times New Roman" panose="02020603050405020304" pitchFamily="18" charset="0"/>
              </a:rPr>
              <a:t>Asistencia </a:t>
            </a:r>
            <a:r>
              <a:rPr lang="es-AR" sz="1800" b="1" u="none" dirty="0">
                <a:latin typeface="+mj-lt"/>
                <a:ea typeface="Times New Roman" panose="02020603050405020304" pitchFamily="18" charset="0"/>
                <a:cs typeface="Times New Roman" panose="02020603050405020304" pitchFamily="18" charset="0"/>
              </a:rPr>
              <a:t>técnica en el uso del </a:t>
            </a:r>
            <a:r>
              <a:rPr lang="es-AR" sz="1800" b="1" u="none" dirty="0" smtClean="0">
                <a:latin typeface="+mj-lt"/>
                <a:ea typeface="Times New Roman" panose="02020603050405020304" pitchFamily="18" charset="0"/>
                <a:cs typeface="Times New Roman" panose="02020603050405020304" pitchFamily="18" charset="0"/>
              </a:rPr>
              <a:t>biogás;</a:t>
            </a:r>
            <a:endParaRPr lang="es-AR" sz="1800" u="none" dirty="0">
              <a:effectLst/>
              <a:latin typeface="+mj-lt"/>
              <a:ea typeface="Times New Roman" panose="02020603050405020304" pitchFamily="18" charset="0"/>
              <a:cs typeface="Times New Roman" panose="02020603050405020304" pitchFamily="18" charset="0"/>
            </a:endParaRPr>
          </a:p>
        </p:txBody>
      </p:sp>
      <p:sp>
        <p:nvSpPr>
          <p:cNvPr id="6" name="CuadroTexto 5"/>
          <p:cNvSpPr txBox="1"/>
          <p:nvPr/>
        </p:nvSpPr>
        <p:spPr bwMode="auto">
          <a:xfrm>
            <a:off x="412046" y="1186771"/>
            <a:ext cx="3746218" cy="307777"/>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2000" b="1" i="0" u="none" strike="noStrike" kern="0" cap="none" spc="0" normalizeH="0" baseline="0" noProof="0" dirty="0" smtClean="0">
                <a:ln>
                  <a:noFill/>
                </a:ln>
                <a:solidFill>
                  <a:srgbClr val="133272"/>
                </a:solidFill>
                <a:effectLst/>
                <a:uLnTx/>
                <a:uFillTx/>
                <a:latin typeface="+mj-lt"/>
                <a:ea typeface="+mj-ea"/>
                <a:cs typeface="+mj-cs"/>
              </a:rPr>
              <a:t>Servicio de Asistencia Técnica</a:t>
            </a:r>
          </a:p>
        </p:txBody>
      </p:sp>
    </p:spTree>
    <p:extLst>
      <p:ext uri="{BB962C8B-B14F-4D97-AF65-F5344CB8AC3E}">
        <p14:creationId xmlns:p14="http://schemas.microsoft.com/office/powerpoint/2010/main" val="3975795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8799" y="1776216"/>
            <a:ext cx="7972641" cy="1431161"/>
          </a:xfrm>
          <a:prstGeom prst="rect">
            <a:avLst/>
          </a:prstGeom>
        </p:spPr>
        <p:txBody>
          <a:bodyPr wrap="square">
            <a:spAutoFit/>
          </a:bodyPr>
          <a:lstStyle/>
          <a:p>
            <a:r>
              <a:rPr lang="es-AR" sz="1800" b="1" u="none" dirty="0" smtClean="0">
                <a:solidFill>
                  <a:srgbClr val="133272"/>
                </a:solidFill>
                <a:latin typeface="+mj-lt"/>
                <a:ea typeface="Arial Unicode MS" panose="020B0604020202020204" pitchFamily="34" charset="-128"/>
              </a:rPr>
              <a:t>Para la biomasa</a:t>
            </a:r>
          </a:p>
          <a:p>
            <a:pPr marL="285750" indent="-285750">
              <a:spcBef>
                <a:spcPts val="600"/>
              </a:spcBef>
              <a:spcAft>
                <a:spcPts val="600"/>
              </a:spcAft>
              <a:buFontTx/>
              <a:buChar char="-"/>
            </a:pPr>
            <a:r>
              <a:rPr lang="es-AR" sz="1800" b="1" u="none" dirty="0" smtClean="0">
                <a:solidFill>
                  <a:srgbClr val="000000"/>
                </a:solidFill>
                <a:latin typeface="+mj-lt"/>
                <a:ea typeface="Arial Unicode MS" panose="020B0604020202020204" pitchFamily="34" charset="-128"/>
              </a:rPr>
              <a:t>Caracterización </a:t>
            </a:r>
            <a:r>
              <a:rPr lang="es-AR" sz="1800" b="1" u="none" dirty="0">
                <a:solidFill>
                  <a:srgbClr val="000000"/>
                </a:solidFill>
                <a:latin typeface="+mj-lt"/>
                <a:ea typeface="Arial Unicode MS" panose="020B0604020202020204" pitchFamily="34" charset="-128"/>
              </a:rPr>
              <a:t>de sustratos para generación de </a:t>
            </a:r>
            <a:r>
              <a:rPr lang="es-AR" sz="1800" b="1" u="none" dirty="0" smtClean="0">
                <a:solidFill>
                  <a:srgbClr val="000000"/>
                </a:solidFill>
                <a:latin typeface="+mj-lt"/>
                <a:ea typeface="Arial Unicode MS" panose="020B0604020202020204" pitchFamily="34" charset="-128"/>
              </a:rPr>
              <a:t>biogás: </a:t>
            </a:r>
            <a:r>
              <a:rPr lang="es-AR" sz="1800" u="none" dirty="0" smtClean="0">
                <a:solidFill>
                  <a:srgbClr val="000000"/>
                </a:solidFill>
                <a:latin typeface="+mj-lt"/>
                <a:ea typeface="Arial Unicode MS" panose="020B0604020202020204" pitchFamily="34" charset="-128"/>
              </a:rPr>
              <a:t>(físicos, químicos y bilógicos).</a:t>
            </a:r>
          </a:p>
          <a:p>
            <a:pPr marL="285750" indent="-285750">
              <a:spcBef>
                <a:spcPts val="600"/>
              </a:spcBef>
              <a:spcAft>
                <a:spcPts val="600"/>
              </a:spcAft>
              <a:buFontTx/>
              <a:buChar char="-"/>
            </a:pPr>
            <a:r>
              <a:rPr lang="es-AR" sz="1800" u="none" dirty="0" smtClean="0">
                <a:solidFill>
                  <a:srgbClr val="000000"/>
                </a:solidFill>
                <a:latin typeface="+mj-lt"/>
                <a:ea typeface="Arial Unicode MS" panose="020B0604020202020204" pitchFamily="34" charset="-128"/>
              </a:rPr>
              <a:t>Determinación experimental del potencial de biogás.</a:t>
            </a:r>
            <a:endParaRPr lang="es-AR" sz="1800" u="none" dirty="0">
              <a:latin typeface="+mj-lt"/>
            </a:endParaRPr>
          </a:p>
        </p:txBody>
      </p:sp>
      <p:sp>
        <p:nvSpPr>
          <p:cNvPr id="11" name="CuadroTexto 10"/>
          <p:cNvSpPr txBox="1"/>
          <p:nvPr/>
        </p:nvSpPr>
        <p:spPr bwMode="auto">
          <a:xfrm>
            <a:off x="558800" y="1257530"/>
            <a:ext cx="2434962" cy="307777"/>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2000" b="1" i="0" u="none" strike="noStrike" kern="0" cap="none" spc="0" normalizeH="0" baseline="0" noProof="0" dirty="0" smtClean="0">
                <a:ln>
                  <a:noFill/>
                </a:ln>
                <a:solidFill>
                  <a:srgbClr val="133272"/>
                </a:solidFill>
                <a:effectLst/>
                <a:uLnTx/>
                <a:uFillTx/>
                <a:latin typeface="+mj-lt"/>
                <a:ea typeface="+mj-ea"/>
                <a:cs typeface="+mj-cs"/>
              </a:rPr>
              <a:t>Servicios</a:t>
            </a:r>
            <a:r>
              <a:rPr kumimoji="0" lang="es-AR" sz="2000" b="1" i="0" u="none" strike="noStrike" kern="0" cap="none" spc="0" normalizeH="0" noProof="0" dirty="0" smtClean="0">
                <a:ln>
                  <a:noFill/>
                </a:ln>
                <a:solidFill>
                  <a:srgbClr val="133272"/>
                </a:solidFill>
                <a:effectLst/>
                <a:uLnTx/>
                <a:uFillTx/>
                <a:latin typeface="+mj-lt"/>
                <a:ea typeface="+mj-ea"/>
                <a:cs typeface="+mj-cs"/>
              </a:rPr>
              <a:t> Analíticos</a:t>
            </a:r>
            <a:endParaRPr kumimoji="0" lang="es-AR" sz="2000" b="1" i="0" u="none" strike="noStrike" kern="0" cap="none" spc="0" normalizeH="0" baseline="0" noProof="0" dirty="0" smtClean="0">
              <a:ln>
                <a:noFill/>
              </a:ln>
              <a:solidFill>
                <a:srgbClr val="133272"/>
              </a:solidFill>
              <a:effectLst/>
              <a:uLnTx/>
              <a:uFillTx/>
              <a:latin typeface="+mj-lt"/>
              <a:ea typeface="+mj-ea"/>
              <a:cs typeface="+mj-cs"/>
            </a:endParaRPr>
          </a:p>
        </p:txBody>
      </p:sp>
      <p:sp>
        <p:nvSpPr>
          <p:cNvPr id="12" name="Rectángulo 4"/>
          <p:cNvSpPr/>
          <p:nvPr/>
        </p:nvSpPr>
        <p:spPr>
          <a:xfrm>
            <a:off x="558797" y="3432049"/>
            <a:ext cx="8585203" cy="2569934"/>
          </a:xfrm>
          <a:prstGeom prst="rect">
            <a:avLst/>
          </a:prstGeom>
        </p:spPr>
        <p:txBody>
          <a:bodyPr wrap="square">
            <a:spAutoFit/>
          </a:bodyPr>
          <a:lstStyle/>
          <a:p>
            <a:r>
              <a:rPr lang="es-AR" sz="1800" b="1" u="none" dirty="0" smtClean="0">
                <a:solidFill>
                  <a:srgbClr val="133272"/>
                </a:solidFill>
                <a:latin typeface="+mj-lt"/>
                <a:ea typeface="Arial Unicode MS" panose="020B0604020202020204" pitchFamily="34" charset="-128"/>
              </a:rPr>
              <a:t>Proceso</a:t>
            </a:r>
          </a:p>
          <a:p>
            <a:pPr marL="285750" indent="-285750">
              <a:spcBef>
                <a:spcPts val="600"/>
              </a:spcBef>
              <a:spcAft>
                <a:spcPts val="600"/>
              </a:spcAft>
              <a:buFontTx/>
              <a:buChar char="-"/>
            </a:pPr>
            <a:r>
              <a:rPr lang="es-AR" sz="1800" b="1" u="none" dirty="0" smtClean="0">
                <a:solidFill>
                  <a:srgbClr val="000000"/>
                </a:solidFill>
                <a:latin typeface="+mj-lt"/>
                <a:ea typeface="Arial Unicode MS" panose="020B0604020202020204" pitchFamily="34" charset="-128"/>
              </a:rPr>
              <a:t>Variables de proceso: </a:t>
            </a:r>
            <a:r>
              <a:rPr lang="es-AR" sz="1800" u="none" dirty="0" smtClean="0">
                <a:solidFill>
                  <a:srgbClr val="000000"/>
                </a:solidFill>
                <a:latin typeface="+mj-lt"/>
                <a:ea typeface="Arial Unicode MS" panose="020B0604020202020204" pitchFamily="34" charset="-128"/>
              </a:rPr>
              <a:t>ST, SV, pH, </a:t>
            </a:r>
            <a:r>
              <a:rPr lang="es-AR" sz="1800" u="none" dirty="0" err="1" smtClean="0">
                <a:solidFill>
                  <a:srgbClr val="000000"/>
                </a:solidFill>
                <a:latin typeface="+mj-lt"/>
                <a:ea typeface="Arial Unicode MS" panose="020B0604020202020204" pitchFamily="34" charset="-128"/>
              </a:rPr>
              <a:t>cond</a:t>
            </a:r>
            <a:r>
              <a:rPr lang="es-AR" sz="1800" u="none" dirty="0" smtClean="0">
                <a:solidFill>
                  <a:srgbClr val="000000"/>
                </a:solidFill>
                <a:latin typeface="+mj-lt"/>
                <a:ea typeface="Arial Unicode MS" panose="020B0604020202020204" pitchFamily="34" charset="-128"/>
              </a:rPr>
              <a:t>. FOS/TAC, etc.</a:t>
            </a:r>
          </a:p>
          <a:p>
            <a:pPr marL="285750" indent="-285750">
              <a:spcBef>
                <a:spcPts val="600"/>
              </a:spcBef>
              <a:spcAft>
                <a:spcPts val="600"/>
              </a:spcAft>
              <a:buFontTx/>
              <a:buChar char="-"/>
            </a:pPr>
            <a:r>
              <a:rPr lang="es-AR" sz="1800" b="1" u="none" dirty="0" smtClean="0">
                <a:solidFill>
                  <a:srgbClr val="000000"/>
                </a:solidFill>
                <a:latin typeface="+mj-lt"/>
                <a:ea typeface="Arial Unicode MS" panose="020B0604020202020204" pitchFamily="34" charset="-128"/>
              </a:rPr>
              <a:t>Caracterización del biogás;</a:t>
            </a:r>
          </a:p>
          <a:p>
            <a:pPr marL="285750" indent="-285750">
              <a:spcBef>
                <a:spcPts val="600"/>
              </a:spcBef>
              <a:spcAft>
                <a:spcPts val="600"/>
              </a:spcAft>
              <a:buFontTx/>
              <a:buChar char="-"/>
            </a:pPr>
            <a:r>
              <a:rPr lang="es-ES" sz="1800" b="1" u="none" dirty="0" smtClean="0">
                <a:ea typeface="Times New Roman" panose="02020603050405020304" pitchFamily="18" charset="0"/>
                <a:cs typeface="Calibri" panose="020F0502020204030204" pitchFamily="34" charset="0"/>
              </a:rPr>
              <a:t>Caracterización </a:t>
            </a:r>
            <a:r>
              <a:rPr lang="es-ES" sz="1800" b="1" u="none" dirty="0">
                <a:ea typeface="Times New Roman" panose="02020603050405020304" pitchFamily="18" charset="0"/>
                <a:cs typeface="Calibri" panose="020F0502020204030204" pitchFamily="34" charset="0"/>
              </a:rPr>
              <a:t>del efluente: </a:t>
            </a:r>
            <a:r>
              <a:rPr lang="es-ES" sz="1800" u="none" dirty="0">
                <a:ea typeface="Times New Roman" panose="02020603050405020304" pitchFamily="18" charset="0"/>
                <a:cs typeface="Calibri" panose="020F0502020204030204" pitchFamily="34" charset="0"/>
              </a:rPr>
              <a:t>determinación de las características físico-químicas y biológicas del efluente </a:t>
            </a:r>
            <a:r>
              <a:rPr lang="es-ES" sz="1800" u="none" dirty="0" smtClean="0">
                <a:ea typeface="Times New Roman" panose="02020603050405020304" pitchFamily="18" charset="0"/>
                <a:cs typeface="Calibri" panose="020F0502020204030204" pitchFamily="34" charset="0"/>
              </a:rPr>
              <a:t>líquido;</a:t>
            </a:r>
          </a:p>
          <a:p>
            <a:pPr marL="285750" indent="-285750">
              <a:spcBef>
                <a:spcPts val="600"/>
              </a:spcBef>
              <a:spcAft>
                <a:spcPts val="600"/>
              </a:spcAft>
              <a:buFontTx/>
              <a:buChar char="-"/>
            </a:pPr>
            <a:r>
              <a:rPr lang="es-ES" sz="1800" b="1" u="none" dirty="0" smtClean="0">
                <a:ea typeface="Times New Roman" panose="02020603050405020304" pitchFamily="18" charset="0"/>
                <a:cs typeface="Calibri" panose="020F0502020204030204" pitchFamily="34" charset="0"/>
              </a:rPr>
              <a:t>Caracterización </a:t>
            </a:r>
            <a:r>
              <a:rPr lang="es-ES" sz="1800" b="1" u="none" dirty="0">
                <a:ea typeface="Times New Roman" panose="02020603050405020304" pitchFamily="18" charset="0"/>
                <a:cs typeface="Calibri" panose="020F0502020204030204" pitchFamily="34" charset="0"/>
              </a:rPr>
              <a:t>de los sólidos: </a:t>
            </a:r>
            <a:r>
              <a:rPr lang="es-ES" sz="1800" u="none" dirty="0">
                <a:ea typeface="Times New Roman" panose="02020603050405020304" pitchFamily="18" charset="0"/>
                <a:cs typeface="Calibri" panose="020F0502020204030204" pitchFamily="34" charset="0"/>
              </a:rPr>
              <a:t>determinación de las características físico-químicas y biológicas de los </a:t>
            </a:r>
            <a:r>
              <a:rPr lang="es-ES" sz="1800" u="none" dirty="0" smtClean="0">
                <a:ea typeface="Times New Roman" panose="02020603050405020304" pitchFamily="18" charset="0"/>
                <a:cs typeface="Calibri" panose="020F0502020204030204" pitchFamily="34" charset="0"/>
              </a:rPr>
              <a:t>lodos.</a:t>
            </a:r>
            <a:endParaRPr lang="es-AR" sz="1800" u="none" dirty="0">
              <a:latin typeface="+mj-lt"/>
            </a:endParaRPr>
          </a:p>
        </p:txBody>
      </p:sp>
    </p:spTree>
    <p:extLst>
      <p:ext uri="{BB962C8B-B14F-4D97-AF65-F5344CB8AC3E}">
        <p14:creationId xmlns:p14="http://schemas.microsoft.com/office/powerpoint/2010/main" val="10692994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7" descr="Biogas-027_alt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54409" y="5055987"/>
            <a:ext cx="2304240" cy="1641375"/>
          </a:xfrm>
          <a:prstGeom prst="rect">
            <a:avLst/>
          </a:prstGeom>
          <a:noFill/>
          <a:ln w="9525">
            <a:noFill/>
            <a:miter lim="800000"/>
            <a:headEnd/>
            <a:tailEnd/>
          </a:ln>
        </p:spPr>
      </p:pic>
      <p:pic>
        <p:nvPicPr>
          <p:cNvPr id="11273" name="Picture 4" descr="D:\INTI\TRATAMIENTO de EFLUENTES\Prensa y Difusión\Saber Cómo_INTI\Las Camelias Mayo 201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1850" y="4942196"/>
            <a:ext cx="2446638" cy="1742809"/>
          </a:xfrm>
          <a:prstGeom prst="rect">
            <a:avLst/>
          </a:prstGeom>
          <a:noFill/>
          <a:ln w="9525">
            <a:noFill/>
            <a:miter lim="800000"/>
            <a:headEnd/>
            <a:tailEnd/>
          </a:ln>
        </p:spPr>
      </p:pic>
      <p:sp>
        <p:nvSpPr>
          <p:cNvPr id="15361" name="Rectangle 1"/>
          <p:cNvSpPr>
            <a:spLocks noChangeArrowheads="1"/>
          </p:cNvSpPr>
          <p:nvPr/>
        </p:nvSpPr>
        <p:spPr bwMode="auto">
          <a:xfrm>
            <a:off x="361649" y="3087518"/>
            <a:ext cx="8324961" cy="1651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30000"/>
              </a:lnSpc>
              <a:spcBef>
                <a:spcPct val="0"/>
              </a:spcBef>
              <a:spcAft>
                <a:spcPts val="600"/>
              </a:spcAft>
              <a:buClrTx/>
              <a:buSzTx/>
              <a:buFontTx/>
              <a:buNone/>
              <a:tabLst/>
            </a:pPr>
            <a:r>
              <a:rPr lang="es-ES" sz="2000" i="1" u="none" dirty="0" smtClean="0">
                <a:latin typeface="+mj-lt"/>
                <a:ea typeface="Times New Roman" pitchFamily="18" charset="0"/>
                <a:cs typeface="Calibri" panose="020F0502020204030204" pitchFamily="34" charset="0"/>
              </a:rPr>
              <a:t>C</a:t>
            </a:r>
            <a:r>
              <a:rPr kumimoji="0" lang="es-ES" sz="2000" b="0" i="1" u="none" strike="noStrike" cap="none" normalizeH="0" baseline="0" dirty="0" smtClean="0">
                <a:ln>
                  <a:noFill/>
                </a:ln>
                <a:solidFill>
                  <a:schemeClr val="tx1"/>
                </a:solidFill>
                <a:effectLst/>
                <a:latin typeface="+mj-lt"/>
                <a:ea typeface="Times New Roman" pitchFamily="18" charset="0"/>
                <a:cs typeface="Calibri" panose="020F0502020204030204" pitchFamily="34" charset="0"/>
              </a:rPr>
              <a:t>onstrucción de un Diagnóstico Nacional del estado del arte de la biodigestión anaeróbica, que </a:t>
            </a:r>
            <a:r>
              <a:rPr kumimoji="0" lang="es-ES" sz="2000" b="1" i="1" u="none" strike="noStrike" cap="none" normalizeH="0" baseline="0" dirty="0" smtClean="0">
                <a:ln>
                  <a:noFill/>
                </a:ln>
                <a:solidFill>
                  <a:srgbClr val="FF0000"/>
                </a:solidFill>
                <a:effectLst/>
                <a:latin typeface="+mj-lt"/>
                <a:ea typeface="Times New Roman" pitchFamily="18" charset="0"/>
                <a:cs typeface="Calibri" panose="020F0502020204030204" pitchFamily="34" charset="0"/>
              </a:rPr>
              <a:t>sirva de herramienta </a:t>
            </a:r>
            <a:r>
              <a:rPr kumimoji="0" lang="es-ES" sz="2000" b="0" i="1" u="none" strike="noStrike" cap="none" normalizeH="0" baseline="0" dirty="0" smtClean="0">
                <a:ln>
                  <a:noFill/>
                </a:ln>
                <a:solidFill>
                  <a:schemeClr val="tx1"/>
                </a:solidFill>
                <a:effectLst/>
                <a:latin typeface="+mj-lt"/>
                <a:ea typeface="Times New Roman" pitchFamily="18" charset="0"/>
                <a:cs typeface="Calibri" panose="020F0502020204030204" pitchFamily="34" charset="0"/>
              </a:rPr>
              <a:t>para la planificación estratégica y el desarrollo sostenido de esta tecnología renovable para la generación de energía</a:t>
            </a:r>
            <a:r>
              <a:rPr kumimoji="0" lang="es-ES" sz="2000" b="0" i="1"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s-ES" sz="3600" b="0" i="1" u="none" strike="noStrike" cap="none" normalizeH="0" baseline="0" dirty="0" smtClean="0">
              <a:ln>
                <a:noFill/>
              </a:ln>
              <a:solidFill>
                <a:schemeClr val="tx1"/>
              </a:solidFill>
              <a:effectLst/>
              <a:latin typeface="+mj-lt"/>
              <a:cs typeface="Arial" pitchFamily="34" charset="0"/>
            </a:endParaRPr>
          </a:p>
        </p:txBody>
      </p:sp>
      <p:pic>
        <p:nvPicPr>
          <p:cNvPr id="11" name="Picture 4" descr="D:\INTI\TRATAMIENTO de EFLUENTES\Prensa y Difusión\Saber Cómo_INTI\Las Camelias Mayo 2011.JPG"/>
          <p:cNvPicPr>
            <a:picLocks noChangeArrowheads="1"/>
          </p:cNvPicPr>
          <p:nvPr/>
        </p:nvPicPr>
        <p:blipFill>
          <a:blip r:embed="rId5" cstate="print"/>
          <a:stretch>
            <a:fillRect/>
          </a:stretch>
        </p:blipFill>
        <p:spPr bwMode="auto">
          <a:xfrm>
            <a:off x="3386338" y="5029198"/>
            <a:ext cx="2483121" cy="1643449"/>
          </a:xfrm>
          <a:prstGeom prst="rect">
            <a:avLst/>
          </a:prstGeom>
          <a:noFill/>
          <a:ln w="9525">
            <a:noFill/>
            <a:miter lim="800000"/>
            <a:headEnd/>
            <a:tailEnd/>
          </a:ln>
        </p:spPr>
      </p:pic>
      <p:sp>
        <p:nvSpPr>
          <p:cNvPr id="15" name="14 CuadroTexto"/>
          <p:cNvSpPr txBox="1"/>
          <p:nvPr/>
        </p:nvSpPr>
        <p:spPr bwMode="auto">
          <a:xfrm>
            <a:off x="402087" y="2654466"/>
            <a:ext cx="4909367"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OBJETIVOS ESPECÍFICOS</a:t>
            </a:r>
          </a:p>
        </p:txBody>
      </p:sp>
      <p:sp>
        <p:nvSpPr>
          <p:cNvPr id="16" name="15 CuadroTexto"/>
          <p:cNvSpPr txBox="1"/>
          <p:nvPr/>
        </p:nvSpPr>
        <p:spPr bwMode="auto">
          <a:xfrm>
            <a:off x="7080422" y="153768"/>
            <a:ext cx="1899418"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PROYECTO</a:t>
            </a:r>
          </a:p>
        </p:txBody>
      </p:sp>
      <p:sp>
        <p:nvSpPr>
          <p:cNvPr id="8" name="7 CuadroTexto"/>
          <p:cNvSpPr txBox="1"/>
          <p:nvPr/>
        </p:nvSpPr>
        <p:spPr bwMode="auto">
          <a:xfrm>
            <a:off x="0" y="1110974"/>
            <a:ext cx="9144000" cy="110799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algn="ctr"/>
            <a:r>
              <a:rPr lang="es-ES" sz="2400" b="1" u="none" kern="0" dirty="0" smtClean="0">
                <a:ln>
                  <a:solidFill>
                    <a:schemeClr val="tx1"/>
                  </a:solidFill>
                </a:ln>
                <a:solidFill>
                  <a:schemeClr val="tx2">
                    <a:lumMod val="40000"/>
                    <a:lumOff val="60000"/>
                  </a:schemeClr>
                </a:solidFill>
                <a:latin typeface="+mj-lt"/>
                <a:ea typeface="+mj-ea"/>
                <a:cs typeface="+mj-cs"/>
              </a:rPr>
              <a:t>Relevamiento de plantas de Biodigestión Anaeróbica con aprovechamiento</a:t>
            </a:r>
          </a:p>
          <a:p>
            <a:pPr algn="ctr"/>
            <a:r>
              <a:rPr lang="es-ES" sz="2400" b="1" u="none" kern="0" dirty="0" smtClean="0">
                <a:ln>
                  <a:solidFill>
                    <a:schemeClr val="tx1"/>
                  </a:solidFill>
                </a:ln>
                <a:solidFill>
                  <a:schemeClr val="tx2">
                    <a:lumMod val="40000"/>
                    <a:lumOff val="60000"/>
                  </a:schemeClr>
                </a:solidFill>
                <a:latin typeface="+mj-lt"/>
                <a:ea typeface="+mj-ea"/>
                <a:cs typeface="+mj-cs"/>
              </a:rPr>
              <a:t>Energético Térmico y/o Eléctrico de biogás.</a:t>
            </a:r>
          </a:p>
        </p:txBody>
      </p:sp>
    </p:spTree>
    <p:extLst>
      <p:ext uri="{BB962C8B-B14F-4D97-AF65-F5344CB8AC3E}">
        <p14:creationId xmlns:p14="http://schemas.microsoft.com/office/powerpoint/2010/main" val="319795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8057" y="1695561"/>
            <a:ext cx="8515943" cy="5341462"/>
          </a:xfrm>
          <a:prstGeom prst="rect">
            <a:avLst/>
          </a:prstGeom>
        </p:spPr>
        <p:txBody>
          <a:bodyPr wrap="square">
            <a:spAutoFit/>
          </a:bodyPr>
          <a:lstStyle/>
          <a:p>
            <a:pPr marL="342900" lvl="0" indent="-342900">
              <a:lnSpc>
                <a:spcPct val="115000"/>
              </a:lnSpc>
              <a:spcBef>
                <a:spcPts val="600"/>
              </a:spcBef>
              <a:spcAft>
                <a:spcPts val="600"/>
              </a:spcAft>
              <a:buFont typeface="+mj-lt"/>
              <a:buAutoNum type="arabicPeriod"/>
            </a:pPr>
            <a:r>
              <a:rPr lang="es-ES" sz="1800" u="none" dirty="0" smtClean="0">
                <a:latin typeface="+mj-lt"/>
                <a:ea typeface="Times New Roman" panose="02020603050405020304" pitchFamily="18" charset="0"/>
                <a:cs typeface="Times New Roman" panose="02020603050405020304" pitchFamily="18" charset="0"/>
              </a:rPr>
              <a:t>Circuito </a:t>
            </a:r>
            <a:r>
              <a:rPr lang="es-ES" sz="1800" u="none" dirty="0">
                <a:latin typeface="+mj-lt"/>
                <a:ea typeface="Times New Roman" panose="02020603050405020304" pitchFamily="18" charset="0"/>
                <a:cs typeface="Times New Roman" panose="02020603050405020304" pitchFamily="18" charset="0"/>
              </a:rPr>
              <a:t>de plantas demostrativas (INTI o con convenio) operando.</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ES" sz="1800" u="none" dirty="0" smtClean="0">
                <a:latin typeface="+mj-lt"/>
                <a:ea typeface="Times New Roman" panose="02020603050405020304" pitchFamily="18" charset="0"/>
                <a:cs typeface="Times New Roman" panose="02020603050405020304" pitchFamily="18" charset="0"/>
              </a:rPr>
              <a:t>Base de datos de sustratos (tabla </a:t>
            </a:r>
            <a:r>
              <a:rPr lang="es-ES" sz="1800" u="none" dirty="0">
                <a:latin typeface="+mj-lt"/>
                <a:ea typeface="Times New Roman" panose="02020603050405020304" pitchFamily="18" charset="0"/>
                <a:cs typeface="Times New Roman" panose="02020603050405020304" pitchFamily="18" charset="0"/>
              </a:rPr>
              <a:t>de potencial de biogás).</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ES" sz="1800" u="none" dirty="0">
                <a:latin typeface="+mj-lt"/>
                <a:ea typeface="Times New Roman" panose="02020603050405020304" pitchFamily="18" charset="0"/>
                <a:cs typeface="Times New Roman" panose="02020603050405020304" pitchFamily="18" charset="0"/>
              </a:rPr>
              <a:t>Listado de proveedores discriminado por eslabón de cadena de valor</a:t>
            </a:r>
            <a:r>
              <a:rPr lang="es-ES" sz="1800" u="none" dirty="0" smtClean="0">
                <a:latin typeface="+mj-lt"/>
                <a:ea typeface="Times New Roman" panose="02020603050405020304" pitchFamily="18" charset="0"/>
                <a:cs typeface="Times New Roman" panose="02020603050405020304" pitchFamily="18" charset="0"/>
              </a:rPr>
              <a:t>.</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ES" sz="1800" u="none" dirty="0" smtClean="0">
                <a:latin typeface="+mj-lt"/>
                <a:ea typeface="Times New Roman" panose="02020603050405020304" pitchFamily="18" charset="0"/>
                <a:cs typeface="Times New Roman" panose="02020603050405020304" pitchFamily="18" charset="0"/>
              </a:rPr>
              <a:t>Especificaciones de materiales y equipos (desarrollo de proveedores)</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a:pPr>
            <a:r>
              <a:rPr lang="es-AR" sz="1800" u="none" dirty="0">
                <a:latin typeface="+mj-lt"/>
                <a:ea typeface="Times New Roman" panose="02020603050405020304" pitchFamily="18" charset="0"/>
                <a:cs typeface="Times New Roman" panose="02020603050405020304" pitchFamily="18" charset="0"/>
              </a:rPr>
              <a:t>Oferta de cursos, jornadas y seminarios de capacitación. Temas: </a:t>
            </a:r>
          </a:p>
          <a:p>
            <a:pPr marL="742950" lvl="1" indent="-285750">
              <a:lnSpc>
                <a:spcPct val="115000"/>
              </a:lnSpc>
              <a:spcBef>
                <a:spcPts val="600"/>
              </a:spcBef>
              <a:spcAft>
                <a:spcPts val="600"/>
              </a:spcAft>
              <a:buFont typeface="Wingdings" panose="05000000000000000000" pitchFamily="2" charset="2"/>
              <a:buChar char=""/>
            </a:pPr>
            <a:r>
              <a:rPr lang="es-AR" sz="1800" u="none" dirty="0">
                <a:latin typeface="+mj-lt"/>
                <a:ea typeface="Times New Roman" panose="02020603050405020304" pitchFamily="18" charset="0"/>
                <a:cs typeface="Times New Roman" panose="02020603050405020304" pitchFamily="18" charset="0"/>
              </a:rPr>
              <a:t>Tecnología de </a:t>
            </a:r>
            <a:r>
              <a:rPr lang="es-AR" sz="1800" u="none" dirty="0" smtClean="0">
                <a:latin typeface="+mj-lt"/>
                <a:ea typeface="Times New Roman" panose="02020603050405020304" pitchFamily="18" charset="0"/>
                <a:cs typeface="Times New Roman" panose="02020603050405020304" pitchFamily="18" charset="0"/>
              </a:rPr>
              <a:t>biogás;</a:t>
            </a:r>
            <a:endParaRPr lang="es-AR" sz="1800" u="none" dirty="0">
              <a:latin typeface="+mj-lt"/>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600"/>
              </a:spcAft>
              <a:buFont typeface="Wingdings" panose="05000000000000000000" pitchFamily="2" charset="2"/>
              <a:buChar char=""/>
            </a:pPr>
            <a:r>
              <a:rPr lang="es-AR" sz="1800" u="none" dirty="0">
                <a:latin typeface="+mj-lt"/>
                <a:ea typeface="Times New Roman" panose="02020603050405020304" pitchFamily="18" charset="0"/>
                <a:cs typeface="Times New Roman" panose="02020603050405020304" pitchFamily="18" charset="0"/>
              </a:rPr>
              <a:t>Biodigestión </a:t>
            </a:r>
            <a:r>
              <a:rPr lang="es-AR" sz="1800" u="none" dirty="0" smtClean="0">
                <a:latin typeface="+mj-lt"/>
                <a:ea typeface="Times New Roman" panose="02020603050405020304" pitchFamily="18" charset="0"/>
                <a:cs typeface="Times New Roman" panose="02020603050405020304" pitchFamily="18" charset="0"/>
              </a:rPr>
              <a:t>anaeróbica;</a:t>
            </a:r>
            <a:endParaRPr lang="es-AR" sz="1800" u="none" dirty="0">
              <a:latin typeface="+mj-lt"/>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600"/>
              </a:spcAft>
              <a:buFont typeface="Wingdings" panose="05000000000000000000" pitchFamily="2" charset="2"/>
              <a:buChar char=""/>
            </a:pPr>
            <a:r>
              <a:rPr lang="es-AR" sz="1800" u="none" dirty="0">
                <a:latin typeface="+mj-lt"/>
                <a:ea typeface="Times New Roman" panose="02020603050405020304" pitchFamily="18" charset="0"/>
                <a:cs typeface="Times New Roman" panose="02020603050405020304" pitchFamily="18" charset="0"/>
              </a:rPr>
              <a:t>Diseño de </a:t>
            </a:r>
            <a:r>
              <a:rPr lang="es-AR" sz="1800" u="none" dirty="0" smtClean="0">
                <a:latin typeface="+mj-lt"/>
                <a:ea typeface="Times New Roman" panose="02020603050405020304" pitchFamily="18" charset="0"/>
                <a:cs typeface="Times New Roman" panose="02020603050405020304" pitchFamily="18" charset="0"/>
              </a:rPr>
              <a:t>biodigestores;</a:t>
            </a:r>
            <a:endParaRPr lang="es-AR" sz="1800" u="none" dirty="0">
              <a:latin typeface="+mj-lt"/>
              <a:ea typeface="Times New Roman" panose="02020603050405020304" pitchFamily="18" charset="0"/>
              <a:cs typeface="Times New Roman" panose="02020603050405020304" pitchFamily="18" charset="0"/>
            </a:endParaRPr>
          </a:p>
          <a:p>
            <a:pPr marL="742950" lvl="1" indent="-285750">
              <a:lnSpc>
                <a:spcPct val="115000"/>
              </a:lnSpc>
              <a:spcBef>
                <a:spcPts val="600"/>
              </a:spcBef>
              <a:spcAft>
                <a:spcPts val="600"/>
              </a:spcAft>
              <a:buFont typeface="Wingdings" panose="05000000000000000000" pitchFamily="2" charset="2"/>
              <a:buChar char=""/>
            </a:pPr>
            <a:r>
              <a:rPr lang="es-AR" sz="1800" u="none" dirty="0">
                <a:latin typeface="+mj-lt"/>
                <a:ea typeface="Times New Roman" panose="02020603050405020304" pitchFamily="18" charset="0"/>
                <a:cs typeface="Times New Roman" panose="02020603050405020304" pitchFamily="18" charset="0"/>
              </a:rPr>
              <a:t>Seguridad en plantas de </a:t>
            </a:r>
            <a:r>
              <a:rPr lang="es-AR" sz="1800" u="none" dirty="0" smtClean="0">
                <a:latin typeface="+mj-lt"/>
                <a:ea typeface="Times New Roman" panose="02020603050405020304" pitchFamily="18" charset="0"/>
                <a:cs typeface="Times New Roman" panose="02020603050405020304" pitchFamily="18" charset="0"/>
              </a:rPr>
              <a:t>biogás; </a:t>
            </a:r>
            <a:endParaRPr lang="es-AR" sz="1800" u="none" dirty="0">
              <a:latin typeface="+mj-lt"/>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mj-lt"/>
              <a:buAutoNum type="arabicPeriod" startAt="7"/>
            </a:pPr>
            <a:r>
              <a:rPr lang="es-AR" sz="1800" u="none" dirty="0">
                <a:latin typeface="+mj-lt"/>
                <a:ea typeface="Times New Roman" panose="02020603050405020304" pitchFamily="18" charset="0"/>
                <a:cs typeface="Times New Roman" panose="02020603050405020304" pitchFamily="18" charset="0"/>
              </a:rPr>
              <a:t>Charlas de difusión y concientización en </a:t>
            </a:r>
            <a:r>
              <a:rPr lang="es-AR" sz="1800" u="none" dirty="0" smtClean="0">
                <a:latin typeface="+mj-lt"/>
                <a:ea typeface="Times New Roman" panose="02020603050405020304" pitchFamily="18" charset="0"/>
                <a:cs typeface="Times New Roman" panose="02020603050405020304" pitchFamily="18" charset="0"/>
              </a:rPr>
              <a:t>Gestión Ambiental</a:t>
            </a:r>
            <a:r>
              <a:rPr lang="es-AR" sz="1800" u="none" dirty="0">
                <a:latin typeface="+mj-lt"/>
                <a:ea typeface="Times New Roman" panose="02020603050405020304" pitchFamily="18" charset="0"/>
                <a:cs typeface="Times New Roman" panose="02020603050405020304" pitchFamily="18" charset="0"/>
              </a:rPr>
              <a:t>; aplicación, usos y  optimización de energías renovables (con énfasis en biogás).</a:t>
            </a:r>
          </a:p>
          <a:p>
            <a:pPr marL="457200">
              <a:lnSpc>
                <a:spcPct val="115000"/>
              </a:lnSpc>
              <a:spcAft>
                <a:spcPts val="1000"/>
              </a:spcAft>
            </a:pPr>
            <a:r>
              <a:rPr lang="es-ES" sz="1600" u="none" dirty="0">
                <a:latin typeface="+mj-lt"/>
                <a:ea typeface="Times New Roman" panose="02020603050405020304" pitchFamily="18" charset="0"/>
                <a:cs typeface="Times New Roman" panose="02020603050405020304" pitchFamily="18" charset="0"/>
              </a:rPr>
              <a:t> </a:t>
            </a:r>
            <a:endParaRPr lang="es-AR" sz="1600" u="none" dirty="0">
              <a:latin typeface="+mj-lt"/>
              <a:ea typeface="Times New Roman" panose="02020603050405020304" pitchFamily="18" charset="0"/>
              <a:cs typeface="Times New Roman" panose="02020603050405020304" pitchFamily="18" charset="0"/>
            </a:endParaRPr>
          </a:p>
        </p:txBody>
      </p:sp>
      <p:sp>
        <p:nvSpPr>
          <p:cNvPr id="3" name="CuadroTexto 5"/>
          <p:cNvSpPr txBox="1"/>
          <p:nvPr/>
        </p:nvSpPr>
        <p:spPr bwMode="auto">
          <a:xfrm>
            <a:off x="412045" y="1218083"/>
            <a:ext cx="2962349" cy="307777"/>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AR" sz="2000" b="1" i="0" u="none" strike="noStrike" kern="0" cap="none" spc="0" normalizeH="0" baseline="0" noProof="0" dirty="0" smtClean="0">
                <a:ln>
                  <a:noFill/>
                </a:ln>
                <a:solidFill>
                  <a:srgbClr val="133272"/>
                </a:solidFill>
                <a:effectLst/>
                <a:uLnTx/>
                <a:uFillTx/>
                <a:latin typeface="+mj-lt"/>
                <a:ea typeface="+mj-ea"/>
                <a:cs typeface="+mj-cs"/>
              </a:rPr>
              <a:t>Además se trabaja en …</a:t>
            </a:r>
          </a:p>
        </p:txBody>
      </p:sp>
    </p:spTree>
    <p:extLst>
      <p:ext uri="{BB962C8B-B14F-4D97-AF65-F5344CB8AC3E}">
        <p14:creationId xmlns:p14="http://schemas.microsoft.com/office/powerpoint/2010/main" val="2591072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5"/>
          <p:cNvSpPr>
            <a:spLocks noGrp="1"/>
          </p:cNvSpPr>
          <p:nvPr>
            <p:ph type="subTitle" sz="quarter" idx="4294967295"/>
          </p:nvPr>
        </p:nvSpPr>
        <p:spPr bwMode="auto">
          <a:xfrm>
            <a:off x="1001485" y="3413779"/>
            <a:ext cx="2921000" cy="14003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buFontTx/>
              <a:buNone/>
            </a:pPr>
            <a:r>
              <a:rPr lang="es-ES_tradnl" altLang="es-ES_tradnl" dirty="0" smtClean="0">
                <a:solidFill>
                  <a:srgbClr val="FFFFFF"/>
                </a:solidFill>
                <a:ea typeface="ＭＳ Ｐゴシック" pitchFamily="34" charset="-128"/>
              </a:rPr>
              <a:t>Av. Gral. Paz 5445</a:t>
            </a:r>
          </a:p>
          <a:p>
            <a:pPr>
              <a:lnSpc>
                <a:spcPct val="130000"/>
              </a:lnSpc>
              <a:buFontTx/>
              <a:buNone/>
            </a:pPr>
            <a:r>
              <a:rPr lang="es-ES_tradnl" altLang="es-ES_tradnl" dirty="0" smtClean="0">
                <a:solidFill>
                  <a:srgbClr val="FFFFFF"/>
                </a:solidFill>
                <a:ea typeface="ＭＳ Ｐゴシック" pitchFamily="34" charset="-128"/>
              </a:rPr>
              <a:t>(B1650KNA) San Martín</a:t>
            </a:r>
          </a:p>
          <a:p>
            <a:pPr>
              <a:lnSpc>
                <a:spcPct val="130000"/>
              </a:lnSpc>
              <a:buFontTx/>
              <a:buNone/>
            </a:pPr>
            <a:r>
              <a:rPr lang="es-ES_tradnl" altLang="es-ES_tradnl" dirty="0" smtClean="0">
                <a:solidFill>
                  <a:srgbClr val="FFFFFF"/>
                </a:solidFill>
                <a:ea typeface="ＭＳ Ｐゴシック" pitchFamily="34" charset="-128"/>
              </a:rPr>
              <a:t>Buenos Aires, Argentina</a:t>
            </a:r>
          </a:p>
          <a:p>
            <a:pPr>
              <a:lnSpc>
                <a:spcPct val="130000"/>
              </a:lnSpc>
              <a:buFontTx/>
              <a:buNone/>
            </a:pPr>
            <a:r>
              <a:rPr lang="es-ES_tradnl" altLang="es-ES_tradnl" dirty="0" smtClean="0">
                <a:solidFill>
                  <a:srgbClr val="FFFFFF"/>
                </a:solidFill>
                <a:ea typeface="ＭＳ Ｐゴシック" pitchFamily="34" charset="-128"/>
              </a:rPr>
              <a:t>Teléfono (54 11) 4724 6200 / 6300</a:t>
            </a:r>
          </a:p>
          <a:p>
            <a:pPr>
              <a:lnSpc>
                <a:spcPct val="130000"/>
              </a:lnSpc>
              <a:buFontTx/>
              <a:buNone/>
            </a:pPr>
            <a:r>
              <a:rPr lang="es-ES_tradnl" altLang="es-ES_tradnl" dirty="0" smtClean="0">
                <a:solidFill>
                  <a:srgbClr val="FFFFFF"/>
                </a:solidFill>
                <a:ea typeface="ＭＳ Ｐゴシック" pitchFamily="34" charset="-128"/>
              </a:rPr>
              <a:t>E-mail: </a:t>
            </a:r>
            <a:r>
              <a:rPr lang="es-ES_tradnl" altLang="es-ES_tradnl" b="1" dirty="0" smtClean="0">
                <a:solidFill>
                  <a:srgbClr val="FFFFFF"/>
                </a:solidFill>
                <a:ea typeface="ＭＳ Ｐゴシック" pitchFamily="34" charset="-128"/>
              </a:rPr>
              <a:t>ccousido@inti.gob.ar</a:t>
            </a:r>
          </a:p>
        </p:txBody>
      </p:sp>
      <p:sp>
        <p:nvSpPr>
          <p:cNvPr id="11266" name="Subtitle 5"/>
          <p:cNvSpPr txBox="1">
            <a:spLocks/>
          </p:cNvSpPr>
          <p:nvPr/>
        </p:nvSpPr>
        <p:spPr bwMode="auto">
          <a:xfrm>
            <a:off x="1376363" y="2555875"/>
            <a:ext cx="317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r>
              <a:rPr lang="es-ES_tradnl" altLang="es-ES_tradnl" sz="2800" b="1" u="none">
                <a:solidFill>
                  <a:srgbClr val="FFFFFF"/>
                </a:solidFill>
              </a:rPr>
              <a:t>¡Muchas Gracias!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588564"/>
            <a:ext cx="6586151" cy="50290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AR" sz="17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Detectar campos de aplicación para la tecnología del biogás;</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  Analizar los casos de éxito y fracaso;</a:t>
            </a:r>
            <a:endParaRPr kumimoji="0" lang="es-AR" sz="1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  Identificar y caracterizar a los proveedores de la tecnología;</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  Localizar geográficamente la ubicación de las plantas;</a:t>
            </a:r>
            <a:endParaRPr kumimoji="0" lang="es-AR" sz="1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  Detectar los tipos de sustratos empleados,</a:t>
            </a:r>
            <a:r>
              <a:rPr kumimoji="0" lang="es-AR" sz="1800" b="0" i="0" u="none" strike="noStrike" cap="none" normalizeH="0" dirty="0" smtClean="0">
                <a:ln>
                  <a:noFill/>
                </a:ln>
                <a:solidFill>
                  <a:schemeClr val="tx1"/>
                </a:solidFill>
                <a:effectLst/>
                <a:latin typeface="+mj-lt"/>
                <a:ea typeface="Times New Roman" pitchFamily="18" charset="0"/>
                <a:cs typeface="Times New Roman" pitchFamily="18" charset="0"/>
              </a:rPr>
              <a:t> usos de </a:t>
            </a:r>
            <a:r>
              <a:rPr kumimoji="0" lang="es-AR" sz="1800" b="0" i="0" u="none" strike="noStrike" cap="none" normalizeH="0" baseline="0" dirty="0" smtClean="0">
                <a:ln>
                  <a:noFill/>
                </a:ln>
                <a:solidFill>
                  <a:schemeClr val="tx1"/>
                </a:solidFill>
                <a:effectLst/>
                <a:latin typeface="+mj-lt"/>
                <a:ea typeface="Times New Roman" pitchFamily="18" charset="0"/>
                <a:cs typeface="Times New Roman" pitchFamily="18" charset="0"/>
              </a:rPr>
              <a:t>biogás y sub-productos;</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kumimoji="0" lang="es-ES" sz="1800" b="0" i="0" u="none" strike="noStrike" cap="none" normalizeH="0" baseline="0" dirty="0" smtClean="0">
                <a:ln>
                  <a:noFill/>
                </a:ln>
                <a:solidFill>
                  <a:schemeClr val="tx1"/>
                </a:solidFill>
                <a:effectLst/>
                <a:latin typeface="+mj-lt"/>
                <a:ea typeface="Times New Roman" pitchFamily="18" charset="0"/>
                <a:cs typeface="Calibri" pitchFamily="34" charset="0"/>
              </a:rPr>
              <a:t>  Análisis de los costos de instalación y mantenimiento de plantas de biogás;</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lang="es-AR" sz="1800" u="none" dirty="0" smtClean="0">
                <a:latin typeface="+mj-lt"/>
                <a:ea typeface="Times New Roman" pitchFamily="18" charset="0"/>
                <a:cs typeface="Calibri" pitchFamily="34" charset="0"/>
              </a:rPr>
              <a:t>  Tipo de control, seguimiento materia prima, proceso y productos; </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lang="es-AR" sz="1800" u="none" dirty="0" smtClean="0">
                <a:latin typeface="+mj-lt"/>
                <a:ea typeface="Times New Roman" pitchFamily="18" charset="0"/>
                <a:cs typeface="Calibri" pitchFamily="34" charset="0"/>
              </a:rPr>
              <a:t>  Cumplimiento de reglamentaciones y exigencias legales;</a:t>
            </a:r>
          </a:p>
          <a:p>
            <a:pPr marL="0" marR="0" lvl="0" indent="0" algn="l" defTabSz="914400" rtl="0" eaLnBrk="0" fontAlgn="base" latinLnBrk="0" hangingPunct="0">
              <a:lnSpc>
                <a:spcPct val="130000"/>
              </a:lnSpc>
              <a:spcBef>
                <a:spcPct val="0"/>
              </a:spcBef>
              <a:spcAft>
                <a:spcPts val="600"/>
              </a:spcAft>
              <a:buClr>
                <a:srgbClr val="0033CC"/>
              </a:buClr>
              <a:buSzTx/>
              <a:buFontTx/>
              <a:buChar char="•"/>
              <a:tabLst/>
            </a:pPr>
            <a:r>
              <a:rPr lang="es-ES" sz="1800" u="none" dirty="0" smtClean="0">
                <a:latin typeface="+mj-lt"/>
                <a:ea typeface="Times New Roman" pitchFamily="18" charset="0"/>
                <a:cs typeface="Calibri" pitchFamily="34" charset="0"/>
              </a:rPr>
              <a:t>  Herramienta de toma de decisión;</a:t>
            </a:r>
            <a:r>
              <a:rPr lang="es-AR" sz="1800" u="none" dirty="0" smtClean="0">
                <a:latin typeface="+mj-lt"/>
                <a:ea typeface="Times New Roman" pitchFamily="18" charset="0"/>
                <a:cs typeface="Calibri" pitchFamily="34" charset="0"/>
              </a:rPr>
              <a:t> </a:t>
            </a:r>
          </a:p>
        </p:txBody>
      </p:sp>
      <p:pic>
        <p:nvPicPr>
          <p:cNvPr id="10" name="Picture 6" descr="Vista general de la Planta"/>
          <p:cNvPicPr>
            <a:picLocks noChangeAspect="1" noChangeArrowheads="1"/>
          </p:cNvPicPr>
          <p:nvPr/>
        </p:nvPicPr>
        <p:blipFill>
          <a:blip r:embed="rId3" cstate="print"/>
          <a:stretch>
            <a:fillRect/>
          </a:stretch>
        </p:blipFill>
        <p:spPr bwMode="auto">
          <a:xfrm>
            <a:off x="6507168" y="2977381"/>
            <a:ext cx="2440385" cy="1692000"/>
          </a:xfrm>
          <a:prstGeom prst="rect">
            <a:avLst/>
          </a:prstGeom>
          <a:noFill/>
          <a:ln w="9525">
            <a:noFill/>
            <a:miter lim="800000"/>
            <a:headEnd/>
            <a:tailEnd/>
          </a:ln>
        </p:spPr>
      </p:pic>
      <p:pic>
        <p:nvPicPr>
          <p:cNvPr id="11" name="Picture 29" descr="003 CIE"/>
          <p:cNvPicPr>
            <a:picLocks noChangeAspect="1" noChangeArrowheads="1"/>
          </p:cNvPicPr>
          <p:nvPr/>
        </p:nvPicPr>
        <p:blipFill>
          <a:blip r:embed="rId4" cstate="print"/>
          <a:stretch>
            <a:fillRect/>
          </a:stretch>
        </p:blipFill>
        <p:spPr bwMode="auto">
          <a:xfrm>
            <a:off x="6523562" y="5030244"/>
            <a:ext cx="2440385" cy="1692000"/>
          </a:xfrm>
          <a:prstGeom prst="rect">
            <a:avLst/>
          </a:prstGeom>
          <a:noFill/>
          <a:ln w="9525">
            <a:noFill/>
            <a:miter lim="800000"/>
            <a:headEnd/>
            <a:tailEnd/>
          </a:ln>
        </p:spPr>
      </p:pic>
      <p:pic>
        <p:nvPicPr>
          <p:cNvPr id="12" name="Picture 7" descr="Basural actual Santa Anita"/>
          <p:cNvPicPr>
            <a:picLocks noChangeAspect="1" noChangeArrowheads="1"/>
          </p:cNvPicPr>
          <p:nvPr/>
        </p:nvPicPr>
        <p:blipFill>
          <a:blip r:embed="rId5" cstate="print"/>
          <a:stretch>
            <a:fillRect/>
          </a:stretch>
        </p:blipFill>
        <p:spPr bwMode="auto">
          <a:xfrm>
            <a:off x="6509376" y="1022656"/>
            <a:ext cx="2440385" cy="1692000"/>
          </a:xfrm>
          <a:prstGeom prst="rect">
            <a:avLst/>
          </a:prstGeom>
          <a:noFill/>
          <a:ln w="9525">
            <a:noFill/>
            <a:miter lim="800000"/>
            <a:headEnd/>
            <a:tailEnd/>
          </a:ln>
        </p:spPr>
      </p:pic>
      <p:sp>
        <p:nvSpPr>
          <p:cNvPr id="8" name="7 CuadroTexto"/>
          <p:cNvSpPr txBox="1"/>
          <p:nvPr/>
        </p:nvSpPr>
        <p:spPr bwMode="auto">
          <a:xfrm>
            <a:off x="289584" y="1079992"/>
            <a:ext cx="4909367"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OBJETIVOS ESPECÍFICOS</a:t>
            </a:r>
          </a:p>
        </p:txBody>
      </p:sp>
      <p:sp>
        <p:nvSpPr>
          <p:cNvPr id="9" name="8 CuadroTexto"/>
          <p:cNvSpPr txBox="1"/>
          <p:nvPr/>
        </p:nvSpPr>
        <p:spPr bwMode="auto">
          <a:xfrm>
            <a:off x="7043352" y="153769"/>
            <a:ext cx="1952368"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PROYECTO</a:t>
            </a:r>
          </a:p>
        </p:txBody>
      </p:sp>
    </p:spTree>
    <p:extLst>
      <p:ext uri="{BB962C8B-B14F-4D97-AF65-F5344CB8AC3E}">
        <p14:creationId xmlns:p14="http://schemas.microsoft.com/office/powerpoint/2010/main" val="383981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1855553"/>
            <a:ext cx="9144000" cy="8181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457056" tIns="63480" rIns="90459" bIns="76176"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tabLst/>
            </a:pPr>
            <a:r>
              <a:rPr kumimoji="0" lang="es-ES" sz="2000" b="1" i="0" u="none" strike="noStrike" cap="none" normalizeH="0" baseline="0" dirty="0" smtClean="0">
                <a:ln>
                  <a:noFill/>
                </a:ln>
                <a:solidFill>
                  <a:schemeClr val="tx1"/>
                </a:solidFill>
                <a:effectLst/>
                <a:latin typeface="+mj-lt"/>
                <a:ea typeface="Times New Roman" pitchFamily="18" charset="0"/>
                <a:cs typeface="Calibri" pitchFamily="34" charset="0"/>
              </a:rPr>
              <a:t>Relevar 60 plantas de biodigestión anaeróbica en todo el territorio</a:t>
            </a:r>
            <a:r>
              <a:rPr kumimoji="0" lang="es-ES" sz="2000" b="1" i="0" u="none" strike="noStrike" cap="none" normalizeH="0" dirty="0" smtClean="0">
                <a:ln>
                  <a:noFill/>
                </a:ln>
                <a:solidFill>
                  <a:schemeClr val="tx1"/>
                </a:solidFill>
                <a:effectLst/>
                <a:latin typeface="+mj-lt"/>
                <a:ea typeface="Times New Roman" pitchFamily="18" charset="0"/>
                <a:cs typeface="Calibri" pitchFamily="34" charset="0"/>
              </a:rPr>
              <a:t> </a:t>
            </a:r>
            <a:r>
              <a:rPr kumimoji="0" lang="es-ES" sz="2000" b="1" i="0" u="none" strike="noStrike" cap="none" normalizeH="0" baseline="0" dirty="0" smtClean="0">
                <a:ln>
                  <a:noFill/>
                </a:ln>
                <a:solidFill>
                  <a:schemeClr val="tx1"/>
                </a:solidFill>
                <a:effectLst/>
                <a:latin typeface="+mj-lt"/>
                <a:ea typeface="Times New Roman" pitchFamily="18" charset="0"/>
                <a:cs typeface="Calibri" pitchFamily="34" charset="0"/>
              </a:rPr>
              <a:t>nacional.</a:t>
            </a:r>
            <a:r>
              <a:rPr kumimoji="0" lang="es-ES" sz="2000" b="0" i="0" u="none" strike="noStrike" cap="none" normalizeH="0" baseline="0" dirty="0" smtClean="0">
                <a:ln>
                  <a:noFill/>
                </a:ln>
                <a:solidFill>
                  <a:schemeClr val="tx1"/>
                </a:solidFill>
                <a:effectLst/>
                <a:latin typeface="+mj-lt"/>
                <a:ea typeface="Times New Roman" pitchFamily="18" charset="0"/>
                <a:cs typeface="Calibri" pitchFamily="34" charset="0"/>
              </a:rPr>
              <a:t> </a:t>
            </a:r>
            <a:endParaRPr kumimoji="0" lang="es-AR" sz="2000" b="0" i="0" u="none" strike="noStrike" cap="none" normalizeH="0" baseline="0" dirty="0" smtClean="0">
              <a:ln>
                <a:noFill/>
              </a:ln>
              <a:solidFill>
                <a:schemeClr val="tx1"/>
              </a:solidFill>
              <a:effectLst/>
              <a:latin typeface="+mj-lt"/>
              <a:cs typeface="Arial" pitchFamily="34" charset="0"/>
            </a:endParaRPr>
          </a:p>
        </p:txBody>
      </p:sp>
      <p:sp>
        <p:nvSpPr>
          <p:cNvPr id="3" name="Rectángulo 2"/>
          <p:cNvSpPr/>
          <p:nvPr/>
        </p:nvSpPr>
        <p:spPr>
          <a:xfrm>
            <a:off x="388483" y="3002365"/>
            <a:ext cx="7779658" cy="1363900"/>
          </a:xfrm>
          <a:prstGeom prst="rect">
            <a:avLst/>
          </a:prstGeom>
        </p:spPr>
        <p:txBody>
          <a:bodyPr wrap="square">
            <a:spAutoFit/>
          </a:bodyPr>
          <a:lstStyle/>
          <a:p>
            <a:pPr marR="90170" algn="just">
              <a:lnSpc>
                <a:spcPct val="110000"/>
              </a:lnSpc>
              <a:spcBef>
                <a:spcPts val="1200"/>
              </a:spcBef>
              <a:spcAft>
                <a:spcPts val="1000"/>
              </a:spcAft>
              <a:tabLst>
                <a:tab pos="733425" algn="l"/>
              </a:tabLst>
            </a:pPr>
            <a:r>
              <a:rPr lang="es-ES" sz="2000" b="1" u="none" dirty="0" smtClean="0">
                <a:latin typeface="+mj-lt"/>
                <a:ea typeface="Times New Roman" panose="02020603050405020304" pitchFamily="18" charset="0"/>
                <a:cs typeface="Times New Roman" panose="02020603050405020304" pitchFamily="18" charset="0"/>
              </a:rPr>
              <a:t>Período </a:t>
            </a:r>
            <a:r>
              <a:rPr lang="es-ES" sz="2000" b="1" u="none" dirty="0">
                <a:latin typeface="+mj-lt"/>
                <a:ea typeface="Times New Roman" panose="02020603050405020304" pitchFamily="18" charset="0"/>
                <a:cs typeface="Times New Roman" panose="02020603050405020304" pitchFamily="18" charset="0"/>
              </a:rPr>
              <a:t>de trabajo </a:t>
            </a:r>
            <a:r>
              <a:rPr lang="es-ES" sz="2000" b="1" u="none" dirty="0" smtClean="0">
                <a:latin typeface="+mj-lt"/>
                <a:ea typeface="Times New Roman" panose="02020603050405020304" pitchFamily="18" charset="0"/>
                <a:cs typeface="Times New Roman" panose="02020603050405020304" pitchFamily="18" charset="0"/>
              </a:rPr>
              <a:t>establecido: 7 meses</a:t>
            </a:r>
          </a:p>
          <a:p>
            <a:pPr marR="90170" algn="just">
              <a:lnSpc>
                <a:spcPct val="110000"/>
              </a:lnSpc>
              <a:spcBef>
                <a:spcPts val="1200"/>
              </a:spcBef>
              <a:spcAft>
                <a:spcPts val="1000"/>
              </a:spcAft>
              <a:tabLst>
                <a:tab pos="733425" algn="l"/>
              </a:tabLst>
            </a:pPr>
            <a:r>
              <a:rPr lang="es-ES" sz="2000" u="none" dirty="0" smtClean="0">
                <a:latin typeface="+mj-lt"/>
                <a:ea typeface="Times New Roman" panose="02020603050405020304" pitchFamily="18" charset="0"/>
                <a:cs typeface="Times New Roman" panose="02020603050405020304" pitchFamily="18" charset="0"/>
              </a:rPr>
              <a:t>Inicio formal de las actividades: 20 de mayo de 2015 (Fecha de la firma de acta acuerdo)</a:t>
            </a:r>
            <a:endParaRPr lang="es-AR" sz="2000" u="none" dirty="0">
              <a:effectLst/>
              <a:latin typeface="+mj-lt"/>
              <a:ea typeface="Times New Roman" panose="02020603050405020304" pitchFamily="18" charset="0"/>
              <a:cs typeface="Times New Roman" panose="02020603050405020304" pitchFamily="18" charset="0"/>
            </a:endParaRPr>
          </a:p>
        </p:txBody>
      </p:sp>
      <p:pic>
        <p:nvPicPr>
          <p:cNvPr id="9" name="Picture 3" descr="\\Stgconcepcion\ambiente\2_Tratamiento de Efluentes\Fotos\Convenio INTI-SASER\ECA SA\2011_06_17_1° visita técnica ECA\DSC01118.JPG"/>
          <p:cNvPicPr>
            <a:picLocks noChangeArrowheads="1"/>
          </p:cNvPicPr>
          <p:nvPr/>
        </p:nvPicPr>
        <p:blipFill>
          <a:blip r:embed="rId3" cstate="print"/>
          <a:stretch>
            <a:fillRect/>
          </a:stretch>
        </p:blipFill>
        <p:spPr bwMode="auto">
          <a:xfrm>
            <a:off x="185352" y="4621427"/>
            <a:ext cx="2851252" cy="2037592"/>
          </a:xfrm>
          <a:prstGeom prst="rect">
            <a:avLst/>
          </a:prstGeom>
          <a:noFill/>
          <a:ln w="9525">
            <a:noFill/>
            <a:miter lim="800000"/>
            <a:headEnd/>
            <a:tailEnd/>
          </a:ln>
        </p:spPr>
      </p:pic>
      <p:pic>
        <p:nvPicPr>
          <p:cNvPr id="10" name="Picture 5"/>
          <p:cNvPicPr>
            <a:picLocks noChangeArrowheads="1"/>
          </p:cNvPicPr>
          <p:nvPr/>
        </p:nvPicPr>
        <p:blipFill>
          <a:blip r:embed="rId4" cstate="print"/>
          <a:stretch>
            <a:fillRect/>
          </a:stretch>
        </p:blipFill>
        <p:spPr bwMode="auto">
          <a:xfrm>
            <a:off x="3225114" y="4609070"/>
            <a:ext cx="2739629" cy="2046410"/>
          </a:xfrm>
          <a:prstGeom prst="rect">
            <a:avLst/>
          </a:prstGeom>
          <a:noFill/>
          <a:ln w="9525">
            <a:noFill/>
            <a:miter lim="800000"/>
            <a:headEnd/>
            <a:tailEnd/>
          </a:ln>
        </p:spPr>
      </p:pic>
      <p:pic>
        <p:nvPicPr>
          <p:cNvPr id="11" name="Picture 3" descr="\\Stgconcepcion\ambiente\2_Tratamiento de Efluentes\Fotos\Convenio INTI-SASER\ECA SA\2011_06_17_1° visita técnica ECA\DSC01118.JPG"/>
          <p:cNvPicPr>
            <a:picLocks noChangeArrowheads="1"/>
          </p:cNvPicPr>
          <p:nvPr/>
        </p:nvPicPr>
        <p:blipFill>
          <a:blip r:embed="rId5" cstate="print"/>
          <a:stretch>
            <a:fillRect/>
          </a:stretch>
        </p:blipFill>
        <p:spPr bwMode="auto">
          <a:xfrm>
            <a:off x="6125646" y="4670854"/>
            <a:ext cx="2857716" cy="2032804"/>
          </a:xfrm>
          <a:prstGeom prst="rect">
            <a:avLst/>
          </a:prstGeom>
          <a:noFill/>
          <a:ln w="9525">
            <a:noFill/>
            <a:miter lim="800000"/>
            <a:headEnd/>
            <a:tailEnd/>
          </a:ln>
        </p:spPr>
      </p:pic>
      <p:sp>
        <p:nvSpPr>
          <p:cNvPr id="12" name="7 CuadroTexto"/>
          <p:cNvSpPr txBox="1"/>
          <p:nvPr/>
        </p:nvSpPr>
        <p:spPr bwMode="auto">
          <a:xfrm>
            <a:off x="537113" y="1154063"/>
            <a:ext cx="6906755"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METAS</a:t>
            </a:r>
          </a:p>
        </p:txBody>
      </p:sp>
      <p:sp>
        <p:nvSpPr>
          <p:cNvPr id="13" name="7 CuadroTexto"/>
          <p:cNvSpPr txBox="1"/>
          <p:nvPr/>
        </p:nvSpPr>
        <p:spPr bwMode="auto">
          <a:xfrm>
            <a:off x="7278130" y="172995"/>
            <a:ext cx="1865870"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PROYECTO</a:t>
            </a:r>
          </a:p>
        </p:txBody>
      </p:sp>
    </p:spTree>
    <p:extLst>
      <p:ext uri="{BB962C8B-B14F-4D97-AF65-F5344CB8AC3E}">
        <p14:creationId xmlns:p14="http://schemas.microsoft.com/office/powerpoint/2010/main" val="131106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20217" r="46871"/>
          <a:stretch/>
        </p:blipFill>
        <p:spPr>
          <a:xfrm>
            <a:off x="5878019" y="1340494"/>
            <a:ext cx="3216286" cy="5273568"/>
          </a:xfrm>
          <a:prstGeom prst="rect">
            <a:avLst/>
          </a:prstGeom>
        </p:spPr>
      </p:pic>
      <p:sp>
        <p:nvSpPr>
          <p:cNvPr id="7" name="6 Rectángulo"/>
          <p:cNvSpPr/>
          <p:nvPr/>
        </p:nvSpPr>
        <p:spPr>
          <a:xfrm>
            <a:off x="260599" y="1710112"/>
            <a:ext cx="5997697" cy="3159263"/>
          </a:xfrm>
          <a:prstGeom prst="rect">
            <a:avLst/>
          </a:prstGeom>
        </p:spPr>
        <p:txBody>
          <a:bodyPr wrap="square">
            <a:spAutoFit/>
          </a:bodyPr>
          <a:lstStyle/>
          <a:p>
            <a:pPr>
              <a:lnSpc>
                <a:spcPct val="130000"/>
              </a:lnSpc>
              <a:spcAft>
                <a:spcPts val="600"/>
              </a:spcAft>
            </a:pPr>
            <a:r>
              <a:rPr lang="es-ES" sz="1800" u="none" dirty="0" smtClean="0">
                <a:latin typeface="+mj-lt"/>
                <a:ea typeface="Times New Roman" pitchFamily="18" charset="0"/>
                <a:cs typeface="Times New Roman" pitchFamily="18" charset="0"/>
              </a:rPr>
              <a:t>-</a:t>
            </a:r>
            <a:r>
              <a:rPr lang="es-ES" sz="2000" u="none" dirty="0" smtClean="0">
                <a:latin typeface="+mj-lt"/>
                <a:ea typeface="Times New Roman" pitchFamily="18" charset="0"/>
                <a:cs typeface="Times New Roman" pitchFamily="18" charset="0"/>
              </a:rPr>
              <a:t>Multidisciplinario;</a:t>
            </a:r>
          </a:p>
          <a:p>
            <a:pPr>
              <a:lnSpc>
                <a:spcPct val="130000"/>
              </a:lnSpc>
              <a:spcAft>
                <a:spcPts val="600"/>
              </a:spcAft>
            </a:pPr>
            <a:r>
              <a:rPr lang="es-ES" sz="2000" u="none" dirty="0" smtClean="0">
                <a:latin typeface="+mj-lt"/>
                <a:ea typeface="Times New Roman" pitchFamily="18" charset="0"/>
                <a:cs typeface="Times New Roman" pitchFamily="18" charset="0"/>
              </a:rPr>
              <a:t>-Conformado por 26 agentes INTI </a:t>
            </a:r>
          </a:p>
          <a:p>
            <a:pPr>
              <a:lnSpc>
                <a:spcPct val="130000"/>
              </a:lnSpc>
              <a:spcAft>
                <a:spcPts val="600"/>
              </a:spcAft>
            </a:pPr>
            <a:r>
              <a:rPr lang="es-ES" sz="2000" u="none" dirty="0" smtClean="0">
                <a:latin typeface="+mj-lt"/>
                <a:ea typeface="Times New Roman" pitchFamily="18" charset="0"/>
                <a:cs typeface="Times New Roman" pitchFamily="18" charset="0"/>
              </a:rPr>
              <a:t>-Distribuidos en 12 Centros </a:t>
            </a:r>
          </a:p>
          <a:p>
            <a:pPr>
              <a:lnSpc>
                <a:spcPct val="130000"/>
              </a:lnSpc>
              <a:spcAft>
                <a:spcPts val="600"/>
              </a:spcAft>
            </a:pPr>
            <a:r>
              <a:rPr lang="es-ES" sz="2000" u="none" dirty="0" smtClean="0">
                <a:latin typeface="+mj-lt"/>
                <a:ea typeface="Times New Roman" pitchFamily="18" charset="0"/>
                <a:cs typeface="Times New Roman" pitchFamily="18" charset="0"/>
              </a:rPr>
              <a:t>(11 provincias argentinas: </a:t>
            </a:r>
            <a:r>
              <a:rPr lang="es-ES" sz="2000" i="1" u="none" dirty="0" smtClean="0">
                <a:latin typeface="+mj-lt"/>
                <a:ea typeface="Times New Roman" pitchFamily="18" charset="0"/>
                <a:cs typeface="Times New Roman" pitchFamily="18" charset="0"/>
              </a:rPr>
              <a:t>Buenos Aires, Córdoba, Entre Ríos, Jujuy, La Pampa, Mendoza, Neuquén, San Luis, Santa Fe, Salta y Tucumán</a:t>
            </a:r>
            <a:r>
              <a:rPr lang="es-ES" sz="2000" u="none" dirty="0" smtClean="0">
                <a:latin typeface="+mj-lt"/>
                <a:ea typeface="Times New Roman" pitchFamily="18" charset="0"/>
                <a:cs typeface="Times New Roman" pitchFamily="18" charset="0"/>
              </a:rPr>
              <a:t>)</a:t>
            </a:r>
          </a:p>
          <a:p>
            <a:pPr>
              <a:lnSpc>
                <a:spcPct val="130000"/>
              </a:lnSpc>
              <a:spcAft>
                <a:spcPts val="600"/>
              </a:spcAft>
            </a:pPr>
            <a:r>
              <a:rPr lang="es-ES" sz="2000" u="none" dirty="0" smtClean="0">
                <a:latin typeface="+mj-lt"/>
                <a:ea typeface="Times New Roman" pitchFamily="18" charset="0"/>
                <a:cs typeface="Times New Roman" pitchFamily="18" charset="0"/>
              </a:rPr>
              <a:t>-Participación de otras instituciones: </a:t>
            </a:r>
            <a:endParaRPr lang="es-AR" sz="2000" u="none" dirty="0">
              <a:latin typeface="+mj-lt"/>
              <a:ea typeface="Times New Roman" pitchFamily="18" charset="0"/>
              <a:cs typeface="Times New Roman" pitchFamily="18" charset="0"/>
            </a:endParaRPr>
          </a:p>
        </p:txBody>
      </p:sp>
      <p:sp>
        <p:nvSpPr>
          <p:cNvPr id="4" name="3 CuadroTexto"/>
          <p:cNvSpPr txBox="1"/>
          <p:nvPr/>
        </p:nvSpPr>
        <p:spPr bwMode="auto">
          <a:xfrm>
            <a:off x="418013" y="1186606"/>
            <a:ext cx="6906755" cy="307777"/>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s-ES" sz="2000" b="1" u="none" kern="0" dirty="0" smtClean="0">
                <a:ln>
                  <a:solidFill>
                    <a:schemeClr val="tx1"/>
                  </a:solidFill>
                </a:ln>
                <a:solidFill>
                  <a:schemeClr val="tx2">
                    <a:lumMod val="60000"/>
                    <a:lumOff val="40000"/>
                  </a:schemeClr>
                </a:solidFill>
                <a:latin typeface="+mj-lt"/>
                <a:ea typeface="+mj-ea"/>
                <a:cs typeface="+mj-cs"/>
              </a:rPr>
              <a:t>EQUIPO de TRABAJO</a:t>
            </a:r>
          </a:p>
        </p:txBody>
      </p:sp>
      <p:pic>
        <p:nvPicPr>
          <p:cNvPr id="6" name="Picture 2" descr="C:\Users\Administrador\Desktop\Imagenes PPT PROBIOMASA\Fuente httpgestiondeproyectodt.blogspot.com.a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0071" y="4961084"/>
            <a:ext cx="2210114" cy="1896916"/>
          </a:xfrm>
          <a:prstGeom prst="rect">
            <a:avLst/>
          </a:prstGeom>
          <a:noFill/>
        </p:spPr>
      </p:pic>
      <p:pic>
        <p:nvPicPr>
          <p:cNvPr id="1261" name="Picture 237" descr="C:\Users\Administrador\Desktop\Imagenes PPT PROBIOMASA\INTA logo 2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59" y="4397742"/>
            <a:ext cx="685800" cy="554182"/>
          </a:xfrm>
          <a:prstGeom prst="rect">
            <a:avLst/>
          </a:prstGeom>
          <a:noFill/>
        </p:spPr>
      </p:pic>
      <p:sp>
        <p:nvSpPr>
          <p:cNvPr id="8" name="7 CuadroTexto"/>
          <p:cNvSpPr txBox="1"/>
          <p:nvPr/>
        </p:nvSpPr>
        <p:spPr bwMode="auto">
          <a:xfrm>
            <a:off x="7191633" y="166125"/>
            <a:ext cx="1788207" cy="369332"/>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s-ES" sz="2400" b="1" u="none" kern="0" dirty="0" smtClean="0">
                <a:ln>
                  <a:solidFill>
                    <a:schemeClr val="tx1"/>
                  </a:solidFill>
                </a:ln>
                <a:solidFill>
                  <a:schemeClr val="tx2">
                    <a:lumMod val="60000"/>
                    <a:lumOff val="40000"/>
                  </a:schemeClr>
                </a:solidFill>
                <a:latin typeface="+mj-lt"/>
                <a:ea typeface="+mj-ea"/>
                <a:cs typeface="+mj-cs"/>
              </a:rPr>
              <a:t>PROYECTO</a:t>
            </a:r>
          </a:p>
        </p:txBody>
      </p:sp>
    </p:spTree>
    <p:extLst>
      <p:ext uri="{BB962C8B-B14F-4D97-AF65-F5344CB8AC3E}">
        <p14:creationId xmlns:p14="http://schemas.microsoft.com/office/powerpoint/2010/main" val="381359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6" descr="C:\Users\Administrador\Desktop\Imagenes PPT PROBIOMASA\auditoria-interna-iso.gif"/>
          <p:cNvPicPr>
            <a:picLocks noChangeAspect="1" noChangeArrowheads="1"/>
          </p:cNvPicPr>
          <p:nvPr/>
        </p:nvPicPr>
        <p:blipFill>
          <a:blip r:embed="rId2" cstate="print"/>
          <a:srcRect/>
          <a:stretch>
            <a:fillRect/>
          </a:stretch>
        </p:blipFill>
        <p:spPr bwMode="auto">
          <a:xfrm>
            <a:off x="2540798" y="2354707"/>
            <a:ext cx="2714625" cy="3019425"/>
          </a:xfrm>
          <a:prstGeom prst="rect">
            <a:avLst/>
          </a:prstGeom>
          <a:noFill/>
        </p:spPr>
      </p:pic>
      <p:sp>
        <p:nvSpPr>
          <p:cNvPr id="2" name="1 CuadroTexto"/>
          <p:cNvSpPr txBox="1"/>
          <p:nvPr/>
        </p:nvSpPr>
        <p:spPr bwMode="auto">
          <a:xfrm>
            <a:off x="545124" y="1372360"/>
            <a:ext cx="5810886" cy="923330"/>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s-ES" sz="6000" b="1" u="none" kern="0" dirty="0" smtClean="0">
                <a:ln>
                  <a:solidFill>
                    <a:schemeClr val="tx1"/>
                  </a:solidFill>
                </a:ln>
                <a:solidFill>
                  <a:srgbClr val="FF9900"/>
                </a:solidFill>
                <a:latin typeface="+mj-lt"/>
                <a:ea typeface="+mj-ea"/>
                <a:cs typeface="+mj-cs"/>
              </a:rPr>
              <a:t>METODOLOGÍA</a:t>
            </a:r>
          </a:p>
        </p:txBody>
      </p:sp>
      <p:pic>
        <p:nvPicPr>
          <p:cNvPr id="2050" name="Picture 2" descr="http://mudanzaslargadistancia.com/wp-content/uploads/2014/09/engranaje-tran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54225" y="2552889"/>
            <a:ext cx="405942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99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TI 2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I 2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342900" marR="0" indent="-342900" algn="l" defTabSz="914400" rtl="0" eaLnBrk="0" fontAlgn="base" latinLnBrk="0" hangingPunct="0">
          <a:lnSpc>
            <a:spcPct val="100000"/>
          </a:lnSpc>
          <a:spcBef>
            <a:spcPct val="100000"/>
          </a:spcBef>
          <a:spcAft>
            <a:spcPct val="0"/>
          </a:spcAft>
          <a:buClrTx/>
          <a:buSzTx/>
          <a:buFontTx/>
          <a:buNone/>
          <a:tabLst/>
          <a:defRPr kumimoji="0" lang="en-US" sz="1400" b="0" i="0" u="none" strike="noStrike" cap="none" normalizeH="0" baseline="0">
            <a:ln>
              <a:noFill/>
            </a:ln>
            <a:solidFill>
              <a:schemeClr val="tx1"/>
            </a:solidFill>
            <a:effectLst/>
            <a:latin typeface="Arial" pitchFamily="101" charset="0"/>
          </a:defRPr>
        </a:defPPr>
      </a:lstStyle>
    </a:spDef>
    <a:lnDef>
      <a:spPr bwMode="auto">
        <a:xfrm>
          <a:off x="0" y="0"/>
          <a:ext cx="1" cy="1"/>
        </a:xfrm>
        <a:custGeom>
          <a:avLst/>
          <a:gdLst/>
          <a:ahLst/>
          <a:cxnLst/>
          <a:rect l="0" t="0" r="0" b="0"/>
          <a:pathLst/>
        </a:custGeom>
        <a:noFill/>
        <a:ln w="31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342900" marR="0" indent="-342900" algn="l" defTabSz="914400" rtl="0" eaLnBrk="0" fontAlgn="base" latinLnBrk="0" hangingPunct="0">
          <a:lnSpc>
            <a:spcPct val="100000"/>
          </a:lnSpc>
          <a:spcBef>
            <a:spcPct val="100000"/>
          </a:spcBef>
          <a:spcAft>
            <a:spcPct val="0"/>
          </a:spcAft>
          <a:buClrTx/>
          <a:buSzTx/>
          <a:buFontTx/>
          <a:buNone/>
          <a:tabLst/>
          <a:defRPr kumimoji="0" lang="en-US" sz="1400" b="0" i="0" u="none" strike="noStrike" cap="none" normalizeH="0" baseline="0">
            <a:ln>
              <a:noFill/>
            </a:ln>
            <a:solidFill>
              <a:schemeClr val="tx1"/>
            </a:solidFill>
            <a:effectLst/>
            <a:latin typeface="Arial" pitchFamily="101" charset="0"/>
          </a:defRPr>
        </a:defPPr>
      </a:lstStyle>
    </a:lnDef>
    <a:txDef>
      <a:spPr bwMode="auto">
        <a:noFill/>
        <a:ln w="9525">
          <a:noFill/>
          <a:miter lim="800000"/>
          <a:headEnd/>
          <a:tailEn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1" i="0" u="none" strike="noStrike" kern="0" cap="none" spc="0" normalizeH="0" baseline="0" noProof="0" dirty="0" smtClean="0">
            <a:ln>
              <a:noFill/>
            </a:ln>
            <a:solidFill>
              <a:schemeClr val="tx1"/>
            </a:solidFill>
            <a:effectLst/>
            <a:uLnTx/>
            <a:uFillTx/>
            <a:latin typeface="+mj-lt"/>
            <a:ea typeface="+mj-ea"/>
            <a:cs typeface="+mj-cs"/>
          </a:defRPr>
        </a:defPPr>
      </a:lstStyle>
    </a:txDef>
  </a:objectDefaults>
  <a:extraClrSchemeLst>
    <a:extraClrScheme>
      <a:clrScheme name="INTI 2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I 2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I 2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I 2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I 2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I 2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I 2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4255</TotalTime>
  <Words>3371</Words>
  <Application>Microsoft Office PowerPoint</Application>
  <PresentationFormat>Presentación en pantalla (4:3)</PresentationFormat>
  <Paragraphs>546</Paragraphs>
  <Slides>51</Slides>
  <Notes>36</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INTI 2 a</vt:lpstr>
      <vt:lpstr>Resultados Del Relevamiento Nacional de Biodigestores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Aquí se escribe el título principal  Disertantes: Nombre y Apellido  Nombre y Apellido</dc:title>
  <dc:creator>Usuario de Microsoft Office</dc:creator>
  <cp:lastModifiedBy>marciasottile2012@gmail.com</cp:lastModifiedBy>
  <cp:revision>553</cp:revision>
  <dcterms:created xsi:type="dcterms:W3CDTF">2016-02-01T14:12:26Z</dcterms:created>
  <dcterms:modified xsi:type="dcterms:W3CDTF">2016-10-18T12:42:34Z</dcterms:modified>
</cp:coreProperties>
</file>