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3"/>
  </p:notesMasterIdLst>
  <p:sldIdLst>
    <p:sldId id="261" r:id="rId2"/>
    <p:sldId id="259" r:id="rId3"/>
    <p:sldId id="263" r:id="rId4"/>
    <p:sldId id="267" r:id="rId5"/>
    <p:sldId id="262" r:id="rId6"/>
    <p:sldId id="264" r:id="rId7"/>
    <p:sldId id="257" r:id="rId8"/>
    <p:sldId id="258" r:id="rId9"/>
    <p:sldId id="270" r:id="rId10"/>
    <p:sldId id="266" r:id="rId11"/>
    <p:sldId id="260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7D200"/>
    <a:srgbClr val="A79C6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1992" autoAdjust="0"/>
    <p:restoredTop sz="94576" autoAdjust="0"/>
  </p:normalViewPr>
  <p:slideViewPr>
    <p:cSldViewPr>
      <p:cViewPr>
        <p:scale>
          <a:sx n="60" d="100"/>
          <a:sy n="60" d="100"/>
        </p:scale>
        <p:origin x="-173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ltec\Desktop\excel%20para%20cuadro%20evolucion%20Polo%20Argentin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ltec\Desktop\excel%20para%20cuadro%20evolucion%20Polo%20Argenti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2"/>
  <c:chart>
    <c:autoTitleDeleted val="1"/>
    <c:plotArea>
      <c:layout/>
      <c:lineChart>
        <c:grouping val="standard"/>
        <c:ser>
          <c:idx val="0"/>
          <c:order val="0"/>
          <c:tx>
            <c:strRef>
              <c:f>'Grafico Evolucion de PPA en AAP'!$B$5</c:f>
              <c:strCache>
                <c:ptCount val="1"/>
                <c:pt idx="0">
                  <c:v>PA</c:v>
                </c:pt>
              </c:strCache>
            </c:strRef>
          </c:tx>
          <c:marker>
            <c:symbol val="circle"/>
            <c:size val="7"/>
          </c:marker>
          <c:cat>
            <c:numRef>
              <c:f>'Grafico Evolucion de PPA en AAP'!$C$4:$Z$4</c:f>
              <c:numCache>
                <c:formatCode>@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  <c:pt idx="22">
                  <c:v>2015.0</c:v>
                </c:pt>
                <c:pt idx="23">
                  <c:v>2016.0</c:v>
                </c:pt>
              </c:numCache>
            </c:numRef>
          </c:cat>
          <c:val>
            <c:numRef>
              <c:f>'Grafico Evolucion de PPA en AAP'!$C$5:$Z$5</c:f>
              <c:numCache>
                <c:formatCode>General</c:formatCode>
                <c:ptCount val="24"/>
                <c:pt idx="0">
                  <c:v>12.0</c:v>
                </c:pt>
                <c:pt idx="1">
                  <c:v>13.0</c:v>
                </c:pt>
                <c:pt idx="2">
                  <c:v>20.0</c:v>
                </c:pt>
                <c:pt idx="3">
                  <c:v>33.0</c:v>
                </c:pt>
                <c:pt idx="4">
                  <c:v>30.0</c:v>
                </c:pt>
                <c:pt idx="5">
                  <c:v>53.0</c:v>
                </c:pt>
                <c:pt idx="6">
                  <c:v>64.0</c:v>
                </c:pt>
                <c:pt idx="7">
                  <c:v>79.0</c:v>
                </c:pt>
                <c:pt idx="8">
                  <c:v>79.0</c:v>
                </c:pt>
                <c:pt idx="9">
                  <c:v>94.0</c:v>
                </c:pt>
                <c:pt idx="10">
                  <c:v>137.0</c:v>
                </c:pt>
                <c:pt idx="11">
                  <c:v>134.0</c:v>
                </c:pt>
                <c:pt idx="12">
                  <c:v>167.0</c:v>
                </c:pt>
                <c:pt idx="13">
                  <c:v>222.0</c:v>
                </c:pt>
                <c:pt idx="14">
                  <c:v>217.0</c:v>
                </c:pt>
                <c:pt idx="15">
                  <c:v>247.0</c:v>
                </c:pt>
                <c:pt idx="16">
                  <c:v>198.0</c:v>
                </c:pt>
                <c:pt idx="17">
                  <c:v>278.0</c:v>
                </c:pt>
                <c:pt idx="18">
                  <c:v>276.0</c:v>
                </c:pt>
                <c:pt idx="19">
                  <c:v>292.0</c:v>
                </c:pt>
                <c:pt idx="20">
                  <c:v>316.0</c:v>
                </c:pt>
                <c:pt idx="21">
                  <c:v>381.0</c:v>
                </c:pt>
                <c:pt idx="22">
                  <c:v>343.0</c:v>
                </c:pt>
                <c:pt idx="23">
                  <c:v>388.0</c:v>
                </c:pt>
              </c:numCache>
            </c:numRef>
          </c:val>
        </c:ser>
        <c:ser>
          <c:idx val="1"/>
          <c:order val="1"/>
          <c:tx>
            <c:strRef>
              <c:f>'Grafico Evolucion de PPA en AAP'!$B$6</c:f>
              <c:strCache>
                <c:ptCount val="1"/>
                <c:pt idx="0">
                  <c:v>S/N</c:v>
                </c:pt>
              </c:strCache>
            </c:strRef>
          </c:tx>
          <c:marker>
            <c:symbol val="circle"/>
            <c:size val="7"/>
          </c:marker>
          <c:cat>
            <c:numRef>
              <c:f>'Grafico Evolucion de PPA en AAP'!$C$4:$Z$4</c:f>
              <c:numCache>
                <c:formatCode>@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  <c:pt idx="22">
                  <c:v>2015.0</c:v>
                </c:pt>
                <c:pt idx="23">
                  <c:v>2016.0</c:v>
                </c:pt>
              </c:numCache>
            </c:numRef>
          </c:cat>
          <c:val>
            <c:numRef>
              <c:f>'Grafico Evolucion de PPA en AAP'!$C$6:$Z$6</c:f>
              <c:numCache>
                <c:formatCode>General</c:formatCode>
                <c:ptCount val="24"/>
                <c:pt idx="0">
                  <c:v>12.0</c:v>
                </c:pt>
                <c:pt idx="1">
                  <c:v>13.0</c:v>
                </c:pt>
                <c:pt idx="2">
                  <c:v>20.0</c:v>
                </c:pt>
                <c:pt idx="3">
                  <c:v>33.0</c:v>
                </c:pt>
                <c:pt idx="4">
                  <c:v>29.0</c:v>
                </c:pt>
                <c:pt idx="5">
                  <c:v>51.0</c:v>
                </c:pt>
                <c:pt idx="6">
                  <c:v>49.0</c:v>
                </c:pt>
                <c:pt idx="7">
                  <c:v>40.0</c:v>
                </c:pt>
                <c:pt idx="8">
                  <c:v>29.0</c:v>
                </c:pt>
                <c:pt idx="9">
                  <c:v>43.0</c:v>
                </c:pt>
                <c:pt idx="10">
                  <c:v>50.0</c:v>
                </c:pt>
                <c:pt idx="11">
                  <c:v>44.0</c:v>
                </c:pt>
                <c:pt idx="12">
                  <c:v>38.0</c:v>
                </c:pt>
                <c:pt idx="13">
                  <c:v>45.0</c:v>
                </c:pt>
                <c:pt idx="14">
                  <c:v>37.0</c:v>
                </c:pt>
                <c:pt idx="15">
                  <c:v>67.0</c:v>
                </c:pt>
                <c:pt idx="16">
                  <c:v>48.0</c:v>
                </c:pt>
                <c:pt idx="17">
                  <c:v>52.0</c:v>
                </c:pt>
                <c:pt idx="18">
                  <c:v>42.0</c:v>
                </c:pt>
                <c:pt idx="19">
                  <c:v>47.0</c:v>
                </c:pt>
                <c:pt idx="20">
                  <c:v>45.0</c:v>
                </c:pt>
                <c:pt idx="21">
                  <c:v>35.0</c:v>
                </c:pt>
                <c:pt idx="22">
                  <c:v>27.0</c:v>
                </c:pt>
                <c:pt idx="23">
                  <c:v>32.0</c:v>
                </c:pt>
              </c:numCache>
            </c:numRef>
          </c:val>
        </c:ser>
        <c:ser>
          <c:idx val="2"/>
          <c:order val="2"/>
          <c:tx>
            <c:strRef>
              <c:f>'Grafico Evolucion de PPA en AAP'!$B$7</c:f>
              <c:strCache>
                <c:ptCount val="1"/>
                <c:pt idx="0">
                  <c:v>T/E</c:v>
                </c:pt>
              </c:strCache>
            </c:strRef>
          </c:tx>
          <c:marker>
            <c:symbol val="circle"/>
            <c:size val="7"/>
          </c:marker>
          <c:cat>
            <c:numRef>
              <c:f>'Grafico Evolucion de PPA en AAP'!$C$4:$Z$4</c:f>
              <c:numCache>
                <c:formatCode>@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  <c:pt idx="22">
                  <c:v>2015.0</c:v>
                </c:pt>
                <c:pt idx="23">
                  <c:v>2016.0</c:v>
                </c:pt>
              </c:numCache>
            </c:numRef>
          </c:cat>
          <c:val>
            <c:numRef>
              <c:f>'Grafico Evolucion de PPA en AAP'!$C$7:$Z$7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2.0</c:v>
                </c:pt>
                <c:pt idx="6">
                  <c:v>15.0</c:v>
                </c:pt>
                <c:pt idx="7">
                  <c:v>39.0</c:v>
                </c:pt>
                <c:pt idx="8">
                  <c:v>51.0</c:v>
                </c:pt>
                <c:pt idx="9">
                  <c:v>49.0</c:v>
                </c:pt>
                <c:pt idx="10">
                  <c:v>85.0</c:v>
                </c:pt>
                <c:pt idx="11">
                  <c:v>90.0</c:v>
                </c:pt>
                <c:pt idx="12">
                  <c:v>128.0</c:v>
                </c:pt>
                <c:pt idx="13">
                  <c:v>168.0</c:v>
                </c:pt>
                <c:pt idx="14">
                  <c:v>180.0</c:v>
                </c:pt>
                <c:pt idx="15">
                  <c:v>181.0</c:v>
                </c:pt>
                <c:pt idx="16">
                  <c:v>150.0</c:v>
                </c:pt>
                <c:pt idx="17">
                  <c:v>226.0</c:v>
                </c:pt>
                <c:pt idx="18">
                  <c:v>234.0</c:v>
                </c:pt>
                <c:pt idx="19">
                  <c:v>236.0</c:v>
                </c:pt>
                <c:pt idx="20">
                  <c:v>271.0</c:v>
                </c:pt>
                <c:pt idx="21">
                  <c:v>326.0</c:v>
                </c:pt>
                <c:pt idx="22">
                  <c:v>316.0</c:v>
                </c:pt>
                <c:pt idx="23">
                  <c:v>344.0</c:v>
                </c:pt>
              </c:numCache>
            </c:numRef>
          </c:val>
        </c:ser>
        <c:dLbls/>
        <c:marker val="1"/>
        <c:axId val="543110392"/>
        <c:axId val="543011352"/>
      </c:lineChart>
      <c:catAx>
        <c:axId val="543110392"/>
        <c:scaling>
          <c:orientation val="minMax"/>
        </c:scaling>
        <c:axPos val="b"/>
        <c:numFmt formatCode="@" sourceLinked="1"/>
        <c:majorTickMark val="none"/>
        <c:tickLblPos val="nextTo"/>
        <c:txPr>
          <a:bodyPr/>
          <a:lstStyle/>
          <a:p>
            <a:pPr>
              <a:defRPr lang="es-MX"/>
            </a:pPr>
            <a:endParaRPr lang="es-ES_tradnl"/>
          </a:p>
        </c:txPr>
        <c:crossAx val="543011352"/>
        <c:crosses val="autoZero"/>
        <c:auto val="1"/>
        <c:lblAlgn val="ctr"/>
        <c:lblOffset val="100"/>
      </c:catAx>
      <c:valAx>
        <c:axId val="543011352"/>
        <c:scaling>
          <c:orientation val="minMax"/>
        </c:scaling>
        <c:axPos val="l"/>
        <c:majorGridlines/>
        <c:title>
          <c:txPr>
            <a:bodyPr/>
            <a:lstStyle/>
            <a:p>
              <a:pPr>
                <a:defRPr lang="es-MX"/>
              </a:pPr>
              <a:endParaRPr lang="es-ES_tradnl"/>
            </a:p>
          </c:txPr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MX"/>
            </a:pPr>
            <a:endParaRPr lang="es-ES_tradnl"/>
          </a:p>
        </c:txPr>
        <c:crossAx val="543110392"/>
        <c:crosses val="autoZero"/>
        <c:crossBetween val="between"/>
      </c:valAx>
    </c:plotArea>
    <c:legend>
      <c:legendPos val="b"/>
      <c:txPr>
        <a:bodyPr/>
        <a:lstStyle/>
        <a:p>
          <a:pPr>
            <a:defRPr lang="es-MX"/>
          </a:pPr>
          <a:endParaRPr lang="es-ES_tradnl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2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'Porcentaje de PPA'!$A$10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lang="es-MX" sz="900" b="1">
                    <a:solidFill>
                      <a:schemeClr val="bg1"/>
                    </a:solidFill>
                  </a:defRPr>
                </a:pPr>
                <a:endParaRPr lang="es-ES_tradnl"/>
              </a:p>
            </c:txPr>
            <c:showVal val="1"/>
          </c:dLbls>
          <c:cat>
            <c:numRef>
              <c:f>'Porcentaje de PPA'!$B$9:$Y$9</c:f>
              <c:numCache>
                <c:formatCode>@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  <c:pt idx="22">
                  <c:v>2015.0</c:v>
                </c:pt>
                <c:pt idx="23">
                  <c:v>2016.0</c:v>
                </c:pt>
              </c:numCache>
            </c:numRef>
          </c:cat>
          <c:val>
            <c:numRef>
              <c:f>'Porcentaje de PPA'!$B$10:$Y$10</c:f>
              <c:numCache>
                <c:formatCode>0%</c:formatCode>
                <c:ptCount val="24"/>
                <c:pt idx="0">
                  <c:v>0.0416666666666667</c:v>
                </c:pt>
                <c:pt idx="1">
                  <c:v>0.0451388888888889</c:v>
                </c:pt>
                <c:pt idx="2">
                  <c:v>0.0675675675675676</c:v>
                </c:pt>
                <c:pt idx="3">
                  <c:v>0.114583333333333</c:v>
                </c:pt>
                <c:pt idx="4">
                  <c:v>0.102389078498294</c:v>
                </c:pt>
                <c:pt idx="5">
                  <c:v>0.176079734219269</c:v>
                </c:pt>
                <c:pt idx="6">
                  <c:v>0.190476190476191</c:v>
                </c:pt>
                <c:pt idx="7">
                  <c:v>0.232352941176471</c:v>
                </c:pt>
                <c:pt idx="8">
                  <c:v>0.233727810650888</c:v>
                </c:pt>
                <c:pt idx="9">
                  <c:v>0.290123456790123</c:v>
                </c:pt>
                <c:pt idx="10">
                  <c:v>0.434920634920635</c:v>
                </c:pt>
                <c:pt idx="11">
                  <c:v>0.38728323699422</c:v>
                </c:pt>
                <c:pt idx="12">
                  <c:v>0.446524064171123</c:v>
                </c:pt>
                <c:pt idx="13">
                  <c:v>0.578125</c:v>
                </c:pt>
                <c:pt idx="14">
                  <c:v>0.505827505827506</c:v>
                </c:pt>
                <c:pt idx="15">
                  <c:v>0.557562076749436</c:v>
                </c:pt>
                <c:pt idx="16">
                  <c:v>0.47255369928401</c:v>
                </c:pt>
                <c:pt idx="17">
                  <c:v>0.566191446028513</c:v>
                </c:pt>
                <c:pt idx="18">
                  <c:v>0.593548387096774</c:v>
                </c:pt>
                <c:pt idx="19">
                  <c:v>0.633405639913232</c:v>
                </c:pt>
                <c:pt idx="20">
                  <c:v>0.670912951167728</c:v>
                </c:pt>
                <c:pt idx="21">
                  <c:v>0.74559686888454</c:v>
                </c:pt>
                <c:pt idx="22">
                  <c:v>0.708677685950413</c:v>
                </c:pt>
                <c:pt idx="23">
                  <c:v>0.730696798493409</c:v>
                </c:pt>
              </c:numCache>
            </c:numRef>
          </c:val>
        </c:ser>
        <c:ser>
          <c:idx val="1"/>
          <c:order val="1"/>
          <c:tx>
            <c:strRef>
              <c:f>'Porcentaje de PPA'!$A$11</c:f>
              <c:strCache>
                <c:ptCount val="1"/>
                <c:pt idx="0">
                  <c:v>NO PA</c:v>
                </c:pt>
              </c:strCache>
            </c:strRef>
          </c:tx>
          <c:spPr>
            <a:solidFill>
              <a:srgbClr val="316929"/>
            </a:solidFill>
          </c:spPr>
          <c:dLbls>
            <c:txPr>
              <a:bodyPr/>
              <a:lstStyle/>
              <a:p>
                <a:pPr>
                  <a:defRPr lang="es-MX" sz="900" b="1">
                    <a:solidFill>
                      <a:schemeClr val="bg1"/>
                    </a:solidFill>
                  </a:defRPr>
                </a:pPr>
                <a:endParaRPr lang="es-ES_tradnl"/>
              </a:p>
            </c:txPr>
            <c:showVal val="1"/>
          </c:dLbls>
          <c:cat>
            <c:numRef>
              <c:f>'Porcentaje de PPA'!$B$9:$Y$9</c:f>
              <c:numCache>
                <c:formatCode>@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  <c:pt idx="22">
                  <c:v>2015.0</c:v>
                </c:pt>
                <c:pt idx="23">
                  <c:v>2016.0</c:v>
                </c:pt>
              </c:numCache>
            </c:numRef>
          </c:cat>
          <c:val>
            <c:numRef>
              <c:f>'Porcentaje de PPA'!$B$11:$Y$11</c:f>
              <c:numCache>
                <c:formatCode>0%</c:formatCode>
                <c:ptCount val="24"/>
                <c:pt idx="0">
                  <c:v>0.958333333333333</c:v>
                </c:pt>
                <c:pt idx="1">
                  <c:v>0.954861111111111</c:v>
                </c:pt>
                <c:pt idx="2">
                  <c:v>0.932432432432433</c:v>
                </c:pt>
                <c:pt idx="3">
                  <c:v>0.885416666666666</c:v>
                </c:pt>
                <c:pt idx="4">
                  <c:v>0.897610921501707</c:v>
                </c:pt>
                <c:pt idx="5">
                  <c:v>0.823920265780731</c:v>
                </c:pt>
                <c:pt idx="6">
                  <c:v>0.80952380952381</c:v>
                </c:pt>
                <c:pt idx="7">
                  <c:v>0.76764705882353</c:v>
                </c:pt>
                <c:pt idx="8">
                  <c:v>0.766272189349112</c:v>
                </c:pt>
                <c:pt idx="9">
                  <c:v>0.709876543209877</c:v>
                </c:pt>
                <c:pt idx="10">
                  <c:v>0.565079365079365</c:v>
                </c:pt>
                <c:pt idx="11">
                  <c:v>0.61271676300578</c:v>
                </c:pt>
                <c:pt idx="12">
                  <c:v>0.553475935828877</c:v>
                </c:pt>
                <c:pt idx="13">
                  <c:v>0.421875</c:v>
                </c:pt>
                <c:pt idx="14">
                  <c:v>0.494172494172494</c:v>
                </c:pt>
                <c:pt idx="15">
                  <c:v>0.442437923250564</c:v>
                </c:pt>
                <c:pt idx="16">
                  <c:v>0.52744630071599</c:v>
                </c:pt>
                <c:pt idx="17">
                  <c:v>0.433808553971487</c:v>
                </c:pt>
                <c:pt idx="18">
                  <c:v>0.406451612903226</c:v>
                </c:pt>
                <c:pt idx="19">
                  <c:v>0.366594360086768</c:v>
                </c:pt>
                <c:pt idx="20">
                  <c:v>0.329087048832272</c:v>
                </c:pt>
                <c:pt idx="21">
                  <c:v>0.25440313111546</c:v>
                </c:pt>
                <c:pt idx="22">
                  <c:v>0.291322314049587</c:v>
                </c:pt>
                <c:pt idx="23">
                  <c:v>0.269303201506591</c:v>
                </c:pt>
              </c:numCache>
            </c:numRef>
          </c:val>
        </c:ser>
        <c:dLbls>
          <c:showVal val="1"/>
        </c:dLbls>
        <c:gapWidth val="40"/>
        <c:overlap val="100"/>
        <c:axId val="824959064"/>
        <c:axId val="566839768"/>
      </c:barChart>
      <c:catAx>
        <c:axId val="824959064"/>
        <c:scaling>
          <c:orientation val="minMax"/>
        </c:scaling>
        <c:axPos val="b"/>
        <c:numFmt formatCode="@" sourceLinked="1"/>
        <c:majorTickMark val="none"/>
        <c:tickLblPos val="nextTo"/>
        <c:txPr>
          <a:bodyPr/>
          <a:lstStyle/>
          <a:p>
            <a:pPr>
              <a:defRPr lang="es-MX"/>
            </a:pPr>
            <a:endParaRPr lang="es-ES_tradnl"/>
          </a:p>
        </c:txPr>
        <c:crossAx val="566839768"/>
        <c:crosses val="autoZero"/>
        <c:auto val="1"/>
        <c:lblAlgn val="ctr"/>
        <c:lblOffset val="100"/>
      </c:catAx>
      <c:valAx>
        <c:axId val="56683976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lang="es-MX"/>
            </a:pPr>
            <a:endParaRPr lang="es-ES_tradnl"/>
          </a:p>
        </c:txPr>
        <c:crossAx val="824959064"/>
        <c:crosses val="autoZero"/>
        <c:crossBetween val="between"/>
      </c:valAx>
    </c:plotArea>
    <c:legend>
      <c:legendPos val="b"/>
      <c:txPr>
        <a:bodyPr/>
        <a:lstStyle/>
        <a:p>
          <a:pPr>
            <a:defRPr lang="es-MX"/>
          </a:pPr>
          <a:endParaRPr lang="es-ES_tradnl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D8909-974F-4940-B5D1-93868F659B48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52DB-C319-49F8-A3E9-2EE1C694E73A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2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52DB-C319-49F8-A3E9-2EE1C694E73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C095-7A87-41AB-A9E1-04661DA4F9D4}" type="datetimeFigureOut">
              <a:rPr lang="es-ES" smtClean="0"/>
              <a:pPr/>
              <a:t>13/12/16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CC68-6DE4-42E1-BD84-AA5869FAFE1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3 Imagen" descr="PPT P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0"/>
              <a:ext cx="8064500" cy="6858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665" t="19845" r="61610" b="15896"/>
            <a:stretch>
              <a:fillRect/>
            </a:stretch>
          </p:blipFill>
          <p:spPr bwMode="auto">
            <a:xfrm>
              <a:off x="0" y="0"/>
              <a:ext cx="57606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4296" t="19845" r="59718" b="15896"/>
            <a:stretch>
              <a:fillRect/>
            </a:stretch>
          </p:blipFill>
          <p:spPr bwMode="auto">
            <a:xfrm>
              <a:off x="8460432" y="0"/>
              <a:ext cx="68356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476672"/>
              <a:ext cx="7596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rgbClr val="A79C65"/>
                  </a:solidFill>
                  <a:latin typeface="+mj-lt"/>
                </a:rPr>
                <a:t>VASCA HARRODS: MEJOR POLO ARGENTINO</a:t>
              </a:r>
            </a:p>
            <a:p>
              <a:pPr algn="ctr"/>
              <a:r>
                <a:rPr lang="es-ES" sz="2800" dirty="0" smtClean="0">
                  <a:solidFill>
                    <a:srgbClr val="A79C65"/>
                  </a:solidFill>
                  <a:latin typeface="+mj-lt"/>
                </a:rPr>
                <a:t> ABIERTO PALERMO 2016</a:t>
              </a:r>
              <a:endParaRPr lang="es-ES" sz="2800" dirty="0">
                <a:solidFill>
                  <a:srgbClr val="A79C65"/>
                </a:solidFill>
                <a:latin typeface="+mj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67544" y="2132856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Insertar texto Siempre estilo de letra Calibri color Azul oscuro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grpSp>
        <p:nvGrpSpPr>
          <p:cNvPr id="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Bill\Pictures\vasca harro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3094"/>
            <a:ext cx="9143999" cy="49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52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PT PA 2.jpg"/>
          <p:cNvPicPr>
            <a:picLocks noChangeAspect="1"/>
          </p:cNvPicPr>
          <p:nvPr/>
        </p:nvPicPr>
        <p:blipFill>
          <a:blip r:embed="rId3" cstate="print"/>
          <a:srcRect l="18258" t="12221" r="17838" b="15568"/>
          <a:stretch>
            <a:fillRect/>
          </a:stretch>
        </p:blipFill>
        <p:spPr>
          <a:xfrm>
            <a:off x="1115616" y="260648"/>
            <a:ext cx="6912768" cy="58354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0218145">
            <a:off x="4836258" y="51031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Muchas Gracias!!!</a:t>
            </a:r>
            <a:endParaRPr lang="es-ES" sz="2800" b="1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476672"/>
              <a:ext cx="7596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A79C65"/>
                  </a:solidFill>
                  <a:latin typeface="+mj-lt"/>
                </a:rPr>
                <a:t>EVOLUCION DE LA CRIA POLO ARGENTINO  </a:t>
              </a:r>
              <a:endParaRPr lang="es-ES" sz="3200" dirty="0">
                <a:solidFill>
                  <a:srgbClr val="A79C65"/>
                </a:solidFill>
                <a:latin typeface="+mj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67544" y="2132856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 COMIENZOS DE LA CRIA - UN POCO DE HISTORIA.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 PRIMEROS CRIADORES.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Bill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0957"/>
            <a:ext cx="5472608" cy="32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476672"/>
              <a:ext cx="7596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A79C65"/>
                  </a:solidFill>
                  <a:latin typeface="+mj-lt"/>
                </a:rPr>
                <a:t>FUNDACION    A.A.C.C.P.  </a:t>
              </a:r>
              <a:endParaRPr lang="es-ES" sz="3200" dirty="0">
                <a:solidFill>
                  <a:srgbClr val="A79C65"/>
                </a:solidFill>
                <a:latin typeface="+mj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67544" y="2132856"/>
            <a:ext cx="86764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1984 - CLASIFICACION DE YEGUAS Y PADRILLOS.</a:t>
            </a:r>
          </a:p>
          <a:p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 ESTATUTOS:   RAZA ABIERTA.</a:t>
            </a:r>
          </a:p>
          <a:p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 CARACTERES RACIALES : VIRTUDES CONTRAPUESTAS.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grpSp>
        <p:nvGrpSpPr>
          <p:cNvPr id="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279146" cy="1540914"/>
            <a:chOff x="0" y="0"/>
            <a:chExt cx="9279146" cy="1540914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682810" y="463696"/>
              <a:ext cx="7596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A79C65"/>
                  </a:solidFill>
                  <a:latin typeface="+mj-lt"/>
                </a:rPr>
                <a:t>PRIMER PRODUCTO POLO ARGENTINO PREMIADO</a:t>
              </a:r>
              <a:endParaRPr lang="es-ES" sz="3200" dirty="0">
                <a:solidFill>
                  <a:srgbClr val="A79C65"/>
                </a:solidFill>
                <a:latin typeface="+mj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67544" y="2157385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POLO PUREZA: PRIMER PRODUCTO POLO ARGENTINO PREMIADO EN EL CAMPEONATO ARGENTINO ABIERTO 1993.</a:t>
            </a:r>
          </a:p>
          <a:p>
            <a:pPr algn="ctr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endParaRPr lang="es-ES" dirty="0"/>
          </a:p>
        </p:txBody>
      </p:sp>
      <p:grpSp>
        <p:nvGrpSpPr>
          <p:cNvPr id="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1800" y="3068960"/>
            <a:ext cx="4067944" cy="30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476672"/>
              <a:ext cx="7596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A79C65"/>
                  </a:solidFill>
                  <a:latin typeface="+mj-lt"/>
                </a:rPr>
                <a:t>VIRTUDES CONTRAPUESTAS </a:t>
              </a:r>
              <a:endParaRPr lang="es-ES" sz="3200" dirty="0">
                <a:solidFill>
                  <a:srgbClr val="A79C65"/>
                </a:solidFill>
                <a:latin typeface="+mj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67544" y="2132856"/>
            <a:ext cx="86764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  SENSIBILIDAD Y FORTALEZA</a:t>
            </a:r>
          </a:p>
          <a:p>
            <a:pPr>
              <a:buFont typeface="Arial" pitchFamily="34" charset="0"/>
              <a:buChar char="•"/>
            </a:pP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    VIVEZA Y SERENIDAD</a:t>
            </a:r>
          </a:p>
          <a:p>
            <a:pPr>
              <a:buFont typeface="Arial" pitchFamily="34" charset="0"/>
              <a:buChar char="•"/>
            </a:pP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    VELOCIDAD Y RESISTENCIA </a:t>
            </a:r>
          </a:p>
          <a:p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grpSp>
        <p:nvGrpSpPr>
          <p:cNvPr id="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476672"/>
              <a:ext cx="7596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rgbClr val="A79C65"/>
                  </a:solidFill>
                  <a:latin typeface="+mj-lt"/>
                </a:rPr>
                <a:t>LA PRIMERA REVOLUCION : TRANSFERENCIA EMBRIONARIA </a:t>
              </a:r>
              <a:endParaRPr lang="es-ES" sz="2800" dirty="0">
                <a:solidFill>
                  <a:srgbClr val="A79C65"/>
                </a:solidFill>
                <a:latin typeface="+mj-lt"/>
              </a:endParaRPr>
            </a:p>
          </p:txBody>
        </p:sp>
      </p:grpSp>
      <p:grpSp>
        <p:nvGrpSpPr>
          <p:cNvPr id="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C:\Users\Bill\Pictures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89526"/>
            <a:ext cx="5256584" cy="35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688718"/>
          </a:xfrm>
        </p:spPr>
        <p:txBody>
          <a:bodyPr>
            <a:noAutofit/>
          </a:bodyPr>
          <a:lstStyle/>
          <a:p>
            <a:r>
              <a:rPr lang="es-MX" sz="2400" dirty="0" smtClean="0"/>
              <a:t>POLO MEDIA LUNA: PRIMER PRODUCTO PREMIADO NACIDO POR T.E. - CAMPEONATO ARGENTINO ABIERTO 2002.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0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4000" cy="1512168"/>
            <a:chOff x="0" y="0"/>
            <a:chExt cx="9144000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691680" y="332656"/>
              <a:ext cx="7452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A79C65"/>
                  </a:solidFill>
                  <a:latin typeface="+mj-lt"/>
                </a:rPr>
                <a:t>EVOLUCIÓN DE LA RAZA EN 23 AÑOS</a:t>
              </a:r>
              <a:endParaRPr lang="es-ES" sz="3200" dirty="0">
                <a:solidFill>
                  <a:srgbClr val="A79C65"/>
                </a:solidFill>
                <a:latin typeface="+mj-lt"/>
              </a:endParaRPr>
            </a:p>
          </p:txBody>
        </p:sp>
      </p:grpSp>
      <p:graphicFrame>
        <p:nvGraphicFramePr>
          <p:cNvPr id="10" name="2 Gráfico"/>
          <p:cNvGraphicFramePr/>
          <p:nvPr/>
        </p:nvGraphicFramePr>
        <p:xfrm>
          <a:off x="0" y="1916832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0" y="6425952"/>
            <a:ext cx="9144000" cy="432048"/>
            <a:chOff x="0" y="6425952"/>
            <a:chExt cx="9144000" cy="43204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188640"/>
              <a:ext cx="7596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rgbClr val="A79C65"/>
                  </a:solidFill>
                  <a:latin typeface="+mj-lt"/>
                </a:rPr>
                <a:t>Hoy más del 70% de los caballos que juegan en Abierto son Cría Polo Argentino </a:t>
              </a:r>
              <a:endParaRPr lang="es-ES" sz="2800" dirty="0">
                <a:solidFill>
                  <a:srgbClr val="A79C65"/>
                </a:solidFill>
                <a:latin typeface="+mj-lt"/>
              </a:endParaRPr>
            </a:p>
          </p:txBody>
        </p:sp>
      </p:grpSp>
      <p:graphicFrame>
        <p:nvGraphicFramePr>
          <p:cNvPr id="8" name="1 Gráfico"/>
          <p:cNvGraphicFramePr/>
          <p:nvPr/>
        </p:nvGraphicFramePr>
        <p:xfrm>
          <a:off x="179512" y="1988840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15 Conector recto de flecha"/>
          <p:cNvCxnSpPr/>
          <p:nvPr/>
        </p:nvCxnSpPr>
        <p:spPr>
          <a:xfrm flipV="1">
            <a:off x="827584" y="2924944"/>
            <a:ext cx="7704856" cy="2448272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16 Grupo"/>
          <p:cNvGrpSpPr/>
          <p:nvPr/>
        </p:nvGrpSpPr>
        <p:grpSpPr>
          <a:xfrm>
            <a:off x="0" y="6425952"/>
            <a:ext cx="9144000" cy="432048"/>
            <a:chOff x="0" y="6425952"/>
            <a:chExt cx="9144000" cy="43204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0"/>
            <a:ext cx="9360024" cy="1512168"/>
            <a:chOff x="0" y="0"/>
            <a:chExt cx="9360024" cy="1512168"/>
          </a:xfrm>
        </p:grpSpPr>
        <p:pic>
          <p:nvPicPr>
            <p:cNvPr id="6" name="5 Imagen" descr="AACCP Titulo.png"/>
            <p:cNvPicPr>
              <a:picLocks noChangeAspect="1"/>
            </p:cNvPicPr>
            <p:nvPr/>
          </p:nvPicPr>
          <p:blipFill>
            <a:blip r:embed="rId2" cstate="print"/>
            <a:srcRect t="10479" r="18690" b="5521"/>
            <a:stretch>
              <a:fillRect/>
            </a:stretch>
          </p:blipFill>
          <p:spPr>
            <a:xfrm>
              <a:off x="0" y="0"/>
              <a:ext cx="9144000" cy="151216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763688" y="476672"/>
              <a:ext cx="7596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A79C65"/>
                  </a:solidFill>
                  <a:latin typeface="+mj-lt"/>
                </a:rPr>
                <a:t>LA SEGUNDA REVOLUCIÓN: CLONACIÓN</a:t>
              </a:r>
              <a:endParaRPr lang="es-ES" sz="3200" dirty="0">
                <a:solidFill>
                  <a:srgbClr val="A79C65"/>
                </a:solidFill>
                <a:latin typeface="+mj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04367" y="1700808"/>
            <a:ext cx="86764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DOLFINA B06 CUARTETERA – CLON 6: PRIMER CLON PREMIADO EN LA FINAL ABIERTO DE TORTUGAS 2016</a:t>
            </a:r>
          </a:p>
          <a:p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  <p:grpSp>
        <p:nvGrpSpPr>
          <p:cNvPr id="3" name="12 Grupo"/>
          <p:cNvGrpSpPr/>
          <p:nvPr/>
        </p:nvGrpSpPr>
        <p:grpSpPr>
          <a:xfrm>
            <a:off x="0" y="6453336"/>
            <a:ext cx="9144000" cy="432048"/>
            <a:chOff x="0" y="6425952"/>
            <a:chExt cx="9144000" cy="4320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08" t="27884" r="40348" b="26291"/>
            <a:stretch>
              <a:fillRect/>
            </a:stretch>
          </p:blipFill>
          <p:spPr bwMode="auto">
            <a:xfrm rot="5400000">
              <a:off x="4355976" y="2069976"/>
              <a:ext cx="432048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397" t="68039" r="52750" b="29126"/>
            <a:stretch>
              <a:fillRect/>
            </a:stretch>
          </p:blipFill>
          <p:spPr bwMode="auto">
            <a:xfrm>
              <a:off x="2951821" y="6478636"/>
              <a:ext cx="3240359" cy="26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79651" y="2778819"/>
            <a:ext cx="4725888" cy="3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181</Words>
  <Application>Microsoft Office PowerPoint</Application>
  <PresentationFormat>Presentación en pantalla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POLO MEDIA LUNA: PRIMER PRODUCTO PREMIADO NACIDO POR T.E. - CAMPEONATO ARGENTINO ABIERTO 2002.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soltec</dc:creator>
  <cp:lastModifiedBy>PILAR PERAL GARCIA</cp:lastModifiedBy>
  <cp:revision>23</cp:revision>
  <dcterms:created xsi:type="dcterms:W3CDTF">2016-12-13T10:56:38Z</dcterms:created>
  <dcterms:modified xsi:type="dcterms:W3CDTF">2016-12-13T10:57:04Z</dcterms:modified>
</cp:coreProperties>
</file>