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94" r:id="rId3"/>
    <p:sldId id="352" r:id="rId4"/>
    <p:sldId id="349" r:id="rId5"/>
    <p:sldId id="350" r:id="rId6"/>
    <p:sldId id="351" r:id="rId7"/>
    <p:sldId id="327" r:id="rId8"/>
    <p:sldId id="262" r:id="rId9"/>
    <p:sldId id="342" r:id="rId10"/>
    <p:sldId id="303" r:id="rId11"/>
    <p:sldId id="304" r:id="rId12"/>
    <p:sldId id="307" r:id="rId13"/>
    <p:sldId id="267" r:id="rId14"/>
    <p:sldId id="306" r:id="rId15"/>
    <p:sldId id="345" r:id="rId16"/>
    <p:sldId id="346" r:id="rId17"/>
    <p:sldId id="347" r:id="rId18"/>
    <p:sldId id="348" r:id="rId1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70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EB8CD-4813-5F4C-8512-7B183A3E4166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4CD52-B2A1-EF42-9A0B-E0E361381D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230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dirty="0" smtClean="0"/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D66A2-D8E3-40BA-831F-97CB233151C0}" type="slidenum">
              <a:rPr lang="es-AR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369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/>
              <a:t>Después de un largo período de estancamiento, donde se fueron perdiendo las fuentes genuinas de crecimiento y el consumo paso a ser el motor de</a:t>
            </a:r>
            <a:r>
              <a:rPr lang="es-ES_tradnl" sz="2800" baseline="0" dirty="0" smtClean="0"/>
              <a:t> la economía nacional, se avecina una etapa donde la inversión necesariamente tiene que ser el foco principal de las políticas y en este marco la bioeconomía ofrece los criterios que se necesitan para orientarla</a:t>
            </a:r>
            <a:endParaRPr lang="es-ES_tradnl" sz="2800" dirty="0" smtClean="0"/>
          </a:p>
          <a:p>
            <a:endParaRPr lang="es-ES_tradnl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4CD52-B2A1-EF42-9A0B-E0E361381D34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698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LOS SECTORES DE LA ECONOMIA QUE UTILIZAN RECURSOS BIOLOGICOS RENOBABLES PARA LA PRODUCCION DE TODO TIPO DE BIENES Y SERVICIOS (ALIMENTOS, ENERGÍA, BIOMATERIALES, BIOPRODUCTOS, SERVICIOS ECOSISTÉMICOS …… )</a:t>
            </a:r>
            <a:endParaRPr lang="es-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4CD52-B2A1-EF42-9A0B-E0E361381D34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630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4CD52-B2A1-EF42-9A0B-E0E361381D34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837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4CD52-B2A1-EF42-9A0B-E0E361381D34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267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329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86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5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084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002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647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190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258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278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307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563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DAFB9-0F44-D945-89D2-9CAD15325F7E}" type="datetimeFigureOut">
              <a:rPr lang="es-ES" smtClean="0"/>
              <a:t>07/12/2016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827B-7EEE-DB49-BC24-D308A45BAC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17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WERPOINT_Secretaría de Agricultura, Ganadería y Pesca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3819"/>
            <a:ext cx="9144000" cy="693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211263" y="4448175"/>
            <a:ext cx="721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altLang="es-AR" sz="2000" b="1" i="1" dirty="0" smtClean="0">
                <a:solidFill>
                  <a:srgbClr val="737A7C"/>
                </a:solidFill>
                <a:latin typeface="Arial" charset="0"/>
              </a:rPr>
              <a:t>Eduardo J. Trigo</a:t>
            </a:r>
          </a:p>
          <a:p>
            <a:pPr algn="r"/>
            <a:r>
              <a:rPr lang="es-AR" altLang="es-AR" sz="2000" b="1" i="1" dirty="0" smtClean="0">
                <a:solidFill>
                  <a:srgbClr val="737A7C"/>
                </a:solidFill>
                <a:latin typeface="Arial" charset="0"/>
              </a:rPr>
              <a:t>Ministerio de Agroindustria   </a:t>
            </a:r>
            <a:endParaRPr lang="es-AR" altLang="es-AR" sz="2000" b="1" i="1" dirty="0">
              <a:solidFill>
                <a:srgbClr val="737A7C"/>
              </a:solidFill>
              <a:latin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80501" y="3224454"/>
            <a:ext cx="7601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</a:rPr>
              <a:t>La Argentina en el paradigma de la bioeconomía </a:t>
            </a:r>
            <a:endParaRPr lang="es-E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3" y="6062094"/>
            <a:ext cx="8890402" cy="6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7" y="-15630"/>
            <a:ext cx="7968425" cy="977391"/>
          </a:xfrm>
          <a:prstGeom prst="rect">
            <a:avLst/>
          </a:prstGeom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575947" y="139381"/>
            <a:ext cx="7968425" cy="82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09" tIns="41454" rIns="82909" bIns="41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A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Países que han formalizado estrategias nacionales de bioeconomía</a:t>
            </a:r>
            <a:endParaRPr lang="es-A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762"/>
            <a:ext cx="9144000" cy="589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71045" y="1842913"/>
            <a:ext cx="6448729" cy="1754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es-AR" sz="3600" b="1" dirty="0">
                <a:solidFill>
                  <a:srgbClr val="4F81BD"/>
                </a:solidFill>
              </a:rPr>
              <a:t>También reflejado en los nuevos Objetivos para el Desarrolllo Sustentable y la Agenda 2030</a:t>
            </a:r>
          </a:p>
        </p:txBody>
      </p:sp>
    </p:spTree>
    <p:extLst>
      <p:ext uri="{BB962C8B-B14F-4D97-AF65-F5344CB8AC3E}">
        <p14:creationId xmlns:p14="http://schemas.microsoft.com/office/powerpoint/2010/main" val="20620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/>
          <p:cNvSpPr txBox="1"/>
          <p:nvPr/>
        </p:nvSpPr>
        <p:spPr>
          <a:xfrm>
            <a:off x="575668" y="2606595"/>
            <a:ext cx="3113583" cy="330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solidFill>
                  <a:srgbClr val="FEFFFF"/>
                </a:solidFill>
                <a:latin typeface="Arial"/>
                <a:cs typeface="Arial"/>
              </a:rPr>
              <a:t>Se trata de la construcción de una sociedad menos dependiente de los recursos fósiles y que hace un uso mas inteligente del potencial de los recursos biológicos y la ciencia y la tecnología</a:t>
            </a:r>
            <a:endParaRPr lang="en-US" b="1" dirty="0">
              <a:solidFill>
                <a:srgbClr val="FEFFFF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1" y="0"/>
            <a:ext cx="914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4F81BD"/>
                </a:solidFill>
              </a:rPr>
              <a:t>Un camino estratégico para 11 de los 17 </a:t>
            </a:r>
            <a:r>
              <a:rPr lang="es-ES_tradnl" sz="3600" b="1" dirty="0" err="1" smtClean="0">
                <a:solidFill>
                  <a:srgbClr val="4F81BD"/>
                </a:solidFill>
              </a:rPr>
              <a:t>ODSs</a:t>
            </a:r>
            <a:endParaRPr lang="es-ES_tradnl" sz="3600" b="1" dirty="0">
              <a:solidFill>
                <a:srgbClr val="4F81BD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0" y="646331"/>
            <a:ext cx="9144129" cy="5522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5888331"/>
            <a:ext cx="38946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b="1" dirty="0" smtClean="0">
                <a:solidFill>
                  <a:schemeClr val="accent1"/>
                </a:solidFill>
              </a:rPr>
              <a:t>Fuente: Adrián Rodríguez, CEPAL, 2015</a:t>
            </a:r>
            <a:endParaRPr lang="es-ES_tradnl" sz="17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130" y="15319"/>
            <a:ext cx="91438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rgbClr val="4F81BD"/>
                </a:solidFill>
              </a:rPr>
              <a:t>L</a:t>
            </a:r>
            <a:r>
              <a:rPr lang="es-ES_tradnl" sz="2500" b="1" dirty="0" smtClean="0">
                <a:solidFill>
                  <a:srgbClr val="4F81BD"/>
                </a:solidFill>
              </a:rPr>
              <a:t>a visión de la bioeconomía en la actual coyuntura de la Argentina</a:t>
            </a:r>
            <a:endParaRPr lang="es-ES_tradnl" sz="2500" b="1" dirty="0">
              <a:solidFill>
                <a:srgbClr val="4F81BD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0481" y="837274"/>
            <a:ext cx="80261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s-ES_tradnl" sz="2500" b="1" dirty="0" smtClean="0">
                <a:solidFill>
                  <a:srgbClr val="4F81BD"/>
                </a:solidFill>
                <a:latin typeface="Arial"/>
                <a:ea typeface="Poppins SemiBold" charset="0"/>
                <a:cs typeface="Arial"/>
              </a:rPr>
              <a:t>Ofrece una oportunidad </a:t>
            </a:r>
            <a:r>
              <a:rPr lang="es-ES_tradnl" sz="2500" b="1" dirty="0">
                <a:solidFill>
                  <a:srgbClr val="4F81BD"/>
                </a:solidFill>
                <a:latin typeface="Arial"/>
                <a:ea typeface="Poppins SemiBold" charset="0"/>
                <a:cs typeface="Arial"/>
              </a:rPr>
              <a:t>de reindustrialización a partir de lo que el país sabe hacer: salir de los </a:t>
            </a:r>
            <a:r>
              <a:rPr lang="es-ES_tradnl" sz="2500" b="1" dirty="0" err="1">
                <a:solidFill>
                  <a:srgbClr val="4F81BD"/>
                </a:solidFill>
                <a:latin typeface="Arial"/>
                <a:ea typeface="Poppins SemiBold" charset="0"/>
                <a:cs typeface="Arial"/>
              </a:rPr>
              <a:t>comodities</a:t>
            </a:r>
            <a:r>
              <a:rPr lang="es-ES_tradnl" sz="2500" b="1" dirty="0">
                <a:solidFill>
                  <a:srgbClr val="4F81BD"/>
                </a:solidFill>
                <a:latin typeface="Arial"/>
                <a:ea typeface="Poppins SemiBold" charset="0"/>
                <a:cs typeface="Arial"/>
              </a:rPr>
              <a:t>, pasar al valor agregado, nuevos criterios de </a:t>
            </a:r>
            <a:r>
              <a:rPr lang="es-ES_tradnl" sz="2500" b="1" dirty="0" smtClean="0">
                <a:solidFill>
                  <a:srgbClr val="4F81BD"/>
                </a:solidFill>
                <a:latin typeface="Arial"/>
                <a:ea typeface="Poppins SemiBold" charset="0"/>
                <a:cs typeface="Arial"/>
              </a:rPr>
              <a:t>inversión que permitirían superar la vieja dicotomía “agricultura-industria” </a:t>
            </a:r>
            <a:endParaRPr lang="es-ES_tradnl" sz="2500" b="1" dirty="0">
              <a:solidFill>
                <a:srgbClr val="4F81BD"/>
              </a:solidFill>
              <a:latin typeface="Arial"/>
              <a:ea typeface="Poppins SemiBold" charset="0"/>
              <a:cs typeface="Arial"/>
            </a:endParaRPr>
          </a:p>
          <a:p>
            <a:pPr marL="342900" indent="-342900">
              <a:buFont typeface="Wingdings" charset="2"/>
              <a:buChar char="²"/>
            </a:pPr>
            <a:r>
              <a:rPr lang="es-ES_tradnl" sz="2500" b="1" dirty="0" smtClean="0">
                <a:solidFill>
                  <a:srgbClr val="4F81BD"/>
                </a:solidFill>
                <a:latin typeface="Arial"/>
                <a:ea typeface="Poppins SemiBold" charset="0"/>
                <a:cs typeface="Arial"/>
              </a:rPr>
              <a:t>Un nuevo criterio para replantear el futuro de las economía regionales. Biomasa </a:t>
            </a:r>
            <a:r>
              <a:rPr lang="es-ES_tradnl" sz="2500" b="1" dirty="0">
                <a:solidFill>
                  <a:srgbClr val="4F81BD"/>
                </a:solidFill>
                <a:latin typeface="Arial"/>
                <a:ea typeface="Poppins SemiBold" charset="0"/>
                <a:cs typeface="Arial"/>
              </a:rPr>
              <a:t>“viaja mal”</a:t>
            </a:r>
            <a:r>
              <a:rPr lang="es-ES_tradnl" sz="2500" b="1" dirty="0">
                <a:solidFill>
                  <a:srgbClr val="4F81BD"/>
                </a:solidFill>
                <a:latin typeface="Arial"/>
                <a:ea typeface="Poppins SemiBold" charset="0"/>
                <a:cs typeface="Arial"/>
                <a:sym typeface="Wingdings"/>
              </a:rPr>
              <a:t> oportunidad para el desarrollo regional, valor agregado y </a:t>
            </a:r>
            <a:r>
              <a:rPr lang="es-ES_tradnl" sz="2500" b="1" dirty="0" smtClean="0">
                <a:solidFill>
                  <a:srgbClr val="4F81BD"/>
                </a:solidFill>
                <a:latin typeface="Arial"/>
                <a:ea typeface="Poppins SemiBold" charset="0"/>
                <a:cs typeface="Arial"/>
                <a:sym typeface="Wingdings"/>
              </a:rPr>
              <a:t>empleo</a:t>
            </a:r>
            <a:endParaRPr lang="es-ES_tradnl" sz="2500" b="1" dirty="0">
              <a:solidFill>
                <a:srgbClr val="4F81BD"/>
              </a:solidFill>
              <a:latin typeface="Arial"/>
              <a:ea typeface="Poppins SemiBold" charset="0"/>
              <a:cs typeface="Arial"/>
              <a:sym typeface="Wingdings"/>
            </a:endParaRPr>
          </a:p>
          <a:p>
            <a:pPr marL="342900" indent="-342900">
              <a:buFont typeface="Wingdings" charset="2"/>
              <a:buChar char="²"/>
            </a:pPr>
            <a:r>
              <a:rPr lang="es-ES_tradnl" sz="2500" b="1" dirty="0" smtClean="0">
                <a:solidFill>
                  <a:srgbClr val="4F81BD"/>
                </a:solidFill>
                <a:latin typeface="Arial"/>
                <a:ea typeface="Poppins SemiBold" charset="0"/>
                <a:cs typeface="Arial"/>
                <a:sym typeface="Wingdings"/>
              </a:rPr>
              <a:t>Los criterios para una </a:t>
            </a:r>
            <a:r>
              <a:rPr lang="es-ES_tradnl" sz="2500" b="1" dirty="0">
                <a:solidFill>
                  <a:srgbClr val="4F81BD"/>
                </a:solidFill>
                <a:latin typeface="Arial"/>
                <a:ea typeface="Poppins SemiBold" charset="0"/>
                <a:cs typeface="Arial"/>
                <a:sym typeface="Wingdings"/>
              </a:rPr>
              <a:t>nueva economía en línea con los compromisos ambientales que el país quiere asumir (COP21</a:t>
            </a:r>
            <a:r>
              <a:rPr lang="es-ES_tradnl" sz="2500" b="1" dirty="0" smtClean="0">
                <a:solidFill>
                  <a:srgbClr val="4F81BD"/>
                </a:solidFill>
                <a:latin typeface="Arial"/>
                <a:ea typeface="Poppins SemiBold" charset="0"/>
                <a:cs typeface="Arial"/>
                <a:sym typeface="Wingdings"/>
              </a:rPr>
              <a:t>). Un salto al futuro</a:t>
            </a:r>
            <a:endParaRPr lang="es-ES_tradnl" sz="2500" b="1" dirty="0">
              <a:solidFill>
                <a:srgbClr val="4F81BD"/>
              </a:solidFill>
              <a:latin typeface="Arial"/>
              <a:ea typeface="Poppins Semi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/>
          <p:cNvSpPr txBox="1"/>
          <p:nvPr/>
        </p:nvSpPr>
        <p:spPr>
          <a:xfrm>
            <a:off x="575668" y="2606595"/>
            <a:ext cx="3113583" cy="330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solidFill>
                  <a:srgbClr val="FEFFFF"/>
                </a:solidFill>
                <a:latin typeface="Arial"/>
                <a:cs typeface="Arial"/>
              </a:rPr>
              <a:t>Se trata de la construcción de una sociedad menos dependiente de los recursos fósiles y que hace un uso mas inteligente del potencial de los recursos biológicos y la ciencia y la tecnología</a:t>
            </a:r>
            <a:endParaRPr lang="en-US" b="1" dirty="0">
              <a:solidFill>
                <a:srgbClr val="FEFFFF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1" y="0"/>
            <a:ext cx="862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4F81BD"/>
                </a:solidFill>
              </a:rPr>
              <a:t>La bioeconomía en Argentina </a:t>
            </a:r>
            <a:r>
              <a:rPr lang="is-IS" sz="3600" b="1" dirty="0" smtClean="0">
                <a:solidFill>
                  <a:srgbClr val="4F81BD"/>
                </a:solidFill>
              </a:rPr>
              <a:t>….....</a:t>
            </a:r>
            <a:endParaRPr lang="es-ES_tradnl" sz="3600" b="1" dirty="0">
              <a:solidFill>
                <a:srgbClr val="4F81BD"/>
              </a:solidFill>
            </a:endParaRPr>
          </a:p>
        </p:txBody>
      </p:sp>
      <p:pic>
        <p:nvPicPr>
          <p:cNvPr id="9" name="7 Imagen" descr="Mapa tota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75" t="5824" r="30469" b="5757"/>
          <a:stretch>
            <a:fillRect/>
          </a:stretch>
        </p:blipFill>
        <p:spPr bwMode="auto">
          <a:xfrm>
            <a:off x="418197" y="1195987"/>
            <a:ext cx="2805035" cy="47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87765" y="2079502"/>
            <a:ext cx="5170670" cy="31109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7 Elipse"/>
          <p:cNvSpPr/>
          <p:nvPr/>
        </p:nvSpPr>
        <p:spPr>
          <a:xfrm>
            <a:off x="4337143" y="2508565"/>
            <a:ext cx="1008112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4470400" y="2606595"/>
            <a:ext cx="87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6 veces</a:t>
            </a:r>
            <a:endParaRPr lang="es-ES_tradnl" sz="1600" dirty="0">
              <a:solidFill>
                <a:schemeClr val="bg1"/>
              </a:solidFill>
            </a:endParaRPr>
          </a:p>
        </p:txBody>
      </p:sp>
      <p:cxnSp>
        <p:nvCxnSpPr>
          <p:cNvPr id="13" name="10 Conector recto de flecha"/>
          <p:cNvCxnSpPr/>
          <p:nvPr/>
        </p:nvCxnSpPr>
        <p:spPr>
          <a:xfrm flipV="1">
            <a:off x="4986123" y="2537723"/>
            <a:ext cx="1944216" cy="17104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3689251" y="5334000"/>
            <a:ext cx="51691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3">
                    <a:lumMod val="50000"/>
                  </a:schemeClr>
                </a:solidFill>
              </a:rPr>
              <a:t>Contribución actual y potencial de la biomasa al BEN</a:t>
            </a:r>
            <a:endParaRPr lang="es-ES_trad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38400" y="718933"/>
            <a:ext cx="642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/>
                </a:solidFill>
              </a:rPr>
              <a:t>D</a:t>
            </a:r>
            <a:r>
              <a:rPr lang="es-ES_tradnl" sz="2800" b="1" dirty="0" smtClean="0">
                <a:solidFill>
                  <a:schemeClr val="accent1"/>
                </a:solidFill>
              </a:rPr>
              <a:t>iversidad y disponibilidad de biomas como punto de partida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/>
          <p:cNvSpPr txBox="1"/>
          <p:nvPr/>
        </p:nvSpPr>
        <p:spPr>
          <a:xfrm>
            <a:off x="575668" y="2606595"/>
            <a:ext cx="3113583" cy="330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solidFill>
                  <a:srgbClr val="FEFFFF"/>
                </a:solidFill>
                <a:latin typeface="Arial"/>
                <a:cs typeface="Arial"/>
              </a:rPr>
              <a:t>Se trata de la construcción de una sociedad menos dependiente de los recursos fósiles y que hace un uso mas inteligente del potencial de los recursos biológicos y la ciencia y la tecnología</a:t>
            </a:r>
            <a:endParaRPr lang="en-US" b="1" dirty="0">
              <a:solidFill>
                <a:srgbClr val="FEFFFF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1" y="0"/>
            <a:ext cx="862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4F81BD"/>
                </a:solidFill>
              </a:rPr>
              <a:t>La bioeconomía en Argentina </a:t>
            </a:r>
            <a:r>
              <a:rPr lang="is-IS" sz="3600" b="1" dirty="0" smtClean="0">
                <a:solidFill>
                  <a:srgbClr val="4F81BD"/>
                </a:solidFill>
              </a:rPr>
              <a:t>….....</a:t>
            </a:r>
            <a:endParaRPr lang="es-ES_tradnl" sz="3600" b="1" dirty="0">
              <a:solidFill>
                <a:srgbClr val="4F81BD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812447"/>
            <a:ext cx="8956379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b="1" dirty="0" smtClean="0">
                <a:solidFill>
                  <a:srgbClr val="4F81BD"/>
                </a:solidFill>
              </a:rPr>
              <a:t>Además de la diversidad y cantidad de biomasa, otros recursos sobre los cuales construir</a:t>
            </a:r>
          </a:p>
          <a:p>
            <a:pPr marL="457200" indent="-457200">
              <a:buFont typeface="Wingdings" charset="2"/>
              <a:buChar char="v"/>
            </a:pPr>
            <a:r>
              <a:rPr lang="es-ES_tradnl" sz="2700" b="1" dirty="0" smtClean="0">
                <a:solidFill>
                  <a:srgbClr val="4F81BD"/>
                </a:solidFill>
              </a:rPr>
              <a:t>Un sistema científico y tecnológico bien posicionado, particularmente en lo biológico con mas de 2000 investigadores y 200 empresas de biotecnología, trabajando en un amplio espectro de sectores de la bioeconomía</a:t>
            </a:r>
          </a:p>
          <a:p>
            <a:pPr marL="457200" indent="-457200">
              <a:buFont typeface="Wingdings" charset="2"/>
              <a:buChar char="v"/>
            </a:pPr>
            <a:r>
              <a:rPr lang="es-ES_tradnl" sz="2700" b="1" dirty="0" smtClean="0">
                <a:solidFill>
                  <a:srgbClr val="4F81BD"/>
                </a:solidFill>
              </a:rPr>
              <a:t>Importantes experiencias productivas en áreas clave de la primera fase del desarrollo de la bioeconomía: </a:t>
            </a:r>
            <a:r>
              <a:rPr lang="es-ES_tradnl" sz="2700" b="1" dirty="0" err="1" smtClean="0">
                <a:solidFill>
                  <a:srgbClr val="4F81BD"/>
                </a:solidFill>
              </a:rPr>
              <a:t>OGMs</a:t>
            </a:r>
            <a:r>
              <a:rPr lang="es-ES_tradnl" sz="2700" b="1" dirty="0" smtClean="0">
                <a:solidFill>
                  <a:srgbClr val="4F81BD"/>
                </a:solidFill>
              </a:rPr>
              <a:t> y siembra directa, biocombustibles, una industria de alimentos con larga trayectoria </a:t>
            </a:r>
          </a:p>
          <a:p>
            <a:pPr marL="457200" indent="-457200">
              <a:buFont typeface="Wingdings" charset="2"/>
              <a:buChar char="v"/>
            </a:pPr>
            <a:r>
              <a:rPr lang="es-ES_tradnl" sz="2700" b="1" dirty="0" smtClean="0">
                <a:solidFill>
                  <a:srgbClr val="4F81BD"/>
                </a:solidFill>
              </a:rPr>
              <a:t>Incipientes iniciativas en áreas estratégicas (</a:t>
            </a:r>
            <a:r>
              <a:rPr lang="es-ES_tradnl" sz="2700" b="1" dirty="0" err="1" smtClean="0">
                <a:solidFill>
                  <a:srgbClr val="4F81BD"/>
                </a:solidFill>
              </a:rPr>
              <a:t>bioinsumos</a:t>
            </a:r>
            <a:r>
              <a:rPr lang="es-ES_tradnl" sz="2700" b="1" dirty="0" smtClean="0">
                <a:solidFill>
                  <a:srgbClr val="4F81BD"/>
                </a:solidFill>
              </a:rPr>
              <a:t>, </a:t>
            </a:r>
            <a:r>
              <a:rPr lang="es-ES_tradnl" sz="2700" b="1" dirty="0">
                <a:solidFill>
                  <a:srgbClr val="4F81BD"/>
                </a:solidFill>
              </a:rPr>
              <a:t>enzimas, bioplásticos </a:t>
            </a:r>
            <a:r>
              <a:rPr lang="mr-IN" sz="2700" b="1" dirty="0" smtClean="0">
                <a:solidFill>
                  <a:srgbClr val="4F81BD"/>
                </a:solidFill>
              </a:rPr>
              <a:t>…</a:t>
            </a:r>
            <a:r>
              <a:rPr lang="es-ES_tradnl" sz="2700" b="1" dirty="0" smtClean="0">
                <a:solidFill>
                  <a:srgbClr val="4F81BD"/>
                </a:solidFill>
              </a:rPr>
              <a:t>..</a:t>
            </a:r>
            <a:endParaRPr lang="es-ES_tradnl" sz="27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0"/>
            <a:ext cx="753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4F81BD"/>
                </a:solidFill>
              </a:rPr>
              <a:t>La bioeconomía en Argentina </a:t>
            </a:r>
            <a:r>
              <a:rPr lang="is-IS" sz="3600" b="1" dirty="0" smtClean="0">
                <a:solidFill>
                  <a:srgbClr val="4F81BD"/>
                </a:solidFill>
              </a:rPr>
              <a:t>….</a:t>
            </a:r>
            <a:endParaRPr lang="es-ES_tradnl" sz="3600" b="1" dirty="0">
              <a:solidFill>
                <a:srgbClr val="4F81BD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10953"/>
              </p:ext>
            </p:extLst>
          </p:nvPr>
        </p:nvGraphicFramePr>
        <p:xfrm>
          <a:off x="3208666" y="1625600"/>
          <a:ext cx="5901337" cy="4173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928"/>
                <a:gridCol w="1583952"/>
                <a:gridCol w="949262"/>
                <a:gridCol w="825982"/>
                <a:gridCol w="1081213"/>
              </a:tblGrid>
              <a:tr h="988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SECTOR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Millones de pesos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Millones de dólares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TOTAL BIO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PBI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38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Primario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191.525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42.086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58%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8,9%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34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Industria</a:t>
                      </a:r>
                      <a:r>
                        <a:rPr lang="es-AR" sz="1400" b="1" baseline="0" dirty="0" smtClean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 manufacturera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139.149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30.577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42%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6,5%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38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   </a:t>
                      </a:r>
                      <a:r>
                        <a:rPr lang="es-AR" sz="1400" b="1" dirty="0" smtClean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          . MOA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100.300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22.040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30%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4,7%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3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   </a:t>
                      </a:r>
                      <a:r>
                        <a:rPr lang="es-AR" sz="1400" b="1" dirty="0" smtClean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          . MOI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38.849</a:t>
                      </a:r>
                      <a:endParaRPr lang="en-US" sz="1400" b="1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8.537</a:t>
                      </a:r>
                      <a:endParaRPr lang="en-US" sz="1400" b="1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12%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1,8%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TOTAL BIO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330.639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72.663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Arial"/>
                          <a:cs typeface="Arial"/>
                        </a:rPr>
                        <a:t>15,4%</a:t>
                      </a:r>
                      <a:endParaRPr lang="en-US" sz="140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1038" marR="4103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42295" y="646331"/>
            <a:ext cx="8105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4F81BD"/>
                </a:solidFill>
                <a:latin typeface="Arial"/>
                <a:ea typeface="Poppins SemiBold" charset="0"/>
                <a:cs typeface="Arial"/>
              </a:rPr>
              <a:t>Hoy ya representa mas del 15% del PBI, y casi el 50% de la producción de bienes y 1.9 millones de </a:t>
            </a:r>
            <a:r>
              <a:rPr lang="es-ES_tradnl" sz="2400" b="1" dirty="0" smtClean="0">
                <a:solidFill>
                  <a:srgbClr val="4F81BD"/>
                </a:solidFill>
                <a:latin typeface="Arial"/>
                <a:ea typeface="Poppins SemiBold" charset="0"/>
                <a:cs typeface="Arial"/>
              </a:rPr>
              <a:t>empleos</a:t>
            </a:r>
            <a:endParaRPr lang="en-US" sz="2400" b="1" dirty="0">
              <a:solidFill>
                <a:srgbClr val="4F81BD"/>
              </a:solidFill>
              <a:latin typeface="Arial"/>
              <a:ea typeface="Poppins SemiBold" charset="0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94572" y="5799405"/>
            <a:ext cx="329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4F81BD"/>
                </a:solidFill>
              </a:rPr>
              <a:t>Fuente: Trigo </a:t>
            </a:r>
            <a:r>
              <a:rPr lang="es-ES_tradnl" b="1" dirty="0" err="1" smtClean="0">
                <a:solidFill>
                  <a:srgbClr val="4F81BD"/>
                </a:solidFill>
              </a:rPr>
              <a:t>et.al</a:t>
            </a:r>
            <a:r>
              <a:rPr lang="es-ES_tradnl" b="1" dirty="0" smtClean="0">
                <a:solidFill>
                  <a:srgbClr val="4F81BD"/>
                </a:solidFill>
              </a:rPr>
              <a:t>. 2015</a:t>
            </a:r>
            <a:endParaRPr lang="es-ES_tradnl" b="1" dirty="0">
              <a:solidFill>
                <a:srgbClr val="4F81BD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 flipV="1">
            <a:off x="8152271" y="5466016"/>
            <a:ext cx="824710" cy="465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/>
          </a:p>
        </p:txBody>
      </p:sp>
      <p:pic>
        <p:nvPicPr>
          <p:cNvPr id="11" name="7 Imagen" descr="Mapa tot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75" t="5824" r="30469" b="5757"/>
          <a:stretch>
            <a:fillRect/>
          </a:stretch>
        </p:blipFill>
        <p:spPr bwMode="auto">
          <a:xfrm>
            <a:off x="198063" y="1319501"/>
            <a:ext cx="2805035" cy="47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4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pic>
        <p:nvPicPr>
          <p:cNvPr id="9" name="Picture 5" descr="th?id=H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86" y="3254803"/>
            <a:ext cx="1481138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630571" y="3380482"/>
            <a:ext cx="2861064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AR" sz="2000" b="1" dirty="0" smtClean="0">
                <a:solidFill>
                  <a:srgbClr val="4F81BD"/>
                </a:solidFill>
                <a:latin typeface="Verdana" charset="0"/>
              </a:rPr>
              <a:t>Gobernanza y</a:t>
            </a:r>
            <a:endParaRPr lang="es-AR" sz="2000" b="1" dirty="0">
              <a:solidFill>
                <a:srgbClr val="4F81BD"/>
              </a:solidFill>
              <a:latin typeface="Verdana" charset="0"/>
            </a:endParaRPr>
          </a:p>
          <a:p>
            <a:pPr algn="ctr" eaLnBrk="1" hangingPunct="1"/>
            <a:r>
              <a:rPr lang="es-AR" sz="2000" b="1" dirty="0" smtClean="0">
                <a:solidFill>
                  <a:srgbClr val="4F81BD"/>
                </a:solidFill>
                <a:latin typeface="Verdana" charset="0"/>
              </a:rPr>
              <a:t>participación</a:t>
            </a:r>
            <a:endParaRPr lang="es-AR" sz="2000" b="1" dirty="0">
              <a:solidFill>
                <a:srgbClr val="4F81BD"/>
              </a:solidFill>
              <a:latin typeface="Verdana" charset="0"/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530075" y="4851751"/>
            <a:ext cx="3062056" cy="40011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AR" sz="2000" b="1" dirty="0">
                <a:solidFill>
                  <a:srgbClr val="4F81BD"/>
                </a:solidFill>
                <a:latin typeface="Verdana" charset="0"/>
              </a:rPr>
              <a:t>Ciencia y </a:t>
            </a:r>
            <a:r>
              <a:rPr lang="es-AR" sz="2000" b="1" dirty="0" smtClean="0">
                <a:solidFill>
                  <a:srgbClr val="4F81BD"/>
                </a:solidFill>
                <a:latin typeface="Verdana" charset="0"/>
              </a:rPr>
              <a:t>tecnología</a:t>
            </a:r>
            <a:endParaRPr lang="es-AR" sz="2000" b="1" dirty="0">
              <a:solidFill>
                <a:srgbClr val="4F81BD"/>
              </a:solidFill>
              <a:latin typeface="Verdana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81732" y="2394608"/>
            <a:ext cx="3233237" cy="40011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4F81BD"/>
                </a:solidFill>
                <a:latin typeface="Verdana" charset="0"/>
              </a:rPr>
              <a:t>Infraestructura</a:t>
            </a:r>
            <a:endParaRPr lang="es-AR" sz="2000" b="1" dirty="0">
              <a:solidFill>
                <a:srgbClr val="4F81BD"/>
              </a:solidFill>
              <a:latin typeface="Verdana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98350" y="3389264"/>
            <a:ext cx="3228141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4F81BD"/>
                </a:solidFill>
                <a:latin typeface="Verdana"/>
                <a:cs typeface="Verdana"/>
              </a:rPr>
              <a:t>Regulaciones, estándares y </a:t>
            </a:r>
            <a:r>
              <a:rPr lang="es-ES_tradnl" b="1" dirty="0">
                <a:solidFill>
                  <a:srgbClr val="4F81BD"/>
                </a:solidFill>
                <a:latin typeface="Verdana"/>
                <a:cs typeface="Verdana"/>
              </a:rPr>
              <a:t>d</a:t>
            </a:r>
            <a:r>
              <a:rPr lang="es-ES_tradnl" b="1" dirty="0" smtClean="0">
                <a:solidFill>
                  <a:srgbClr val="4F81BD"/>
                </a:solidFill>
                <a:latin typeface="Verdana"/>
                <a:cs typeface="Verdana"/>
              </a:rPr>
              <a:t>esarrollo de mercados </a:t>
            </a:r>
            <a:endParaRPr lang="es-ES_tradnl" b="1" dirty="0">
              <a:solidFill>
                <a:srgbClr val="4F81BD"/>
              </a:solidFill>
              <a:latin typeface="Verdana"/>
              <a:cs typeface="Verdan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95334" y="4851752"/>
            <a:ext cx="3759200" cy="70788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4F81BD"/>
                </a:solidFill>
                <a:latin typeface="Verdana"/>
                <a:cs typeface="Verdana"/>
              </a:rPr>
              <a:t>Incentivos a la inversión y la innovación</a:t>
            </a:r>
            <a:endParaRPr lang="es-ES_tradnl" sz="2000" b="1" dirty="0">
              <a:solidFill>
                <a:srgbClr val="4F81BD"/>
              </a:solidFill>
              <a:latin typeface="Verdana"/>
              <a:cs typeface="Verdana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0" y="11435"/>
            <a:ext cx="6726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4F81BD"/>
                </a:solidFill>
              </a:rPr>
              <a:t>Como empezar a andar el camino </a:t>
            </a:r>
            <a:r>
              <a:rPr lang="is-IS" sz="3200" b="1" dirty="0" smtClean="0">
                <a:solidFill>
                  <a:srgbClr val="4F81BD"/>
                </a:solidFill>
              </a:rPr>
              <a:t>…</a:t>
            </a:r>
            <a:endParaRPr lang="es-ES_tradnl" sz="3200" b="1" dirty="0">
              <a:solidFill>
                <a:srgbClr val="4F81BD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3185" y="770076"/>
            <a:ext cx="8439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4F81BD"/>
                </a:solidFill>
              </a:rPr>
              <a:t>Un proceso en marcha, con claras fortalezas que aprovechar, que demanda nuevas reglas e instituciones y un esfuerzo de coordinación de políticas </a:t>
            </a:r>
            <a:endParaRPr lang="es-ES_tradnl" sz="28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54666" y="2573866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4F81BD"/>
                </a:solidFill>
              </a:rPr>
              <a:t>Muchas gracias por su atención!!!</a:t>
            </a:r>
            <a:endParaRPr lang="es-ES_tradnl" sz="40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/>
          <p:cNvSpPr txBox="1"/>
          <p:nvPr/>
        </p:nvSpPr>
        <p:spPr>
          <a:xfrm>
            <a:off x="575668" y="2606595"/>
            <a:ext cx="3113583" cy="330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solidFill>
                  <a:srgbClr val="FEFFFF"/>
                </a:solidFill>
                <a:latin typeface="Arial"/>
                <a:cs typeface="Arial"/>
              </a:rPr>
              <a:t>Se trata de la construcción de una sociedad menos dependiente de los recursos fósiles y que hace un uso mas inteligente del potencial de los recursos biológicos y la ciencia y la tecnología</a:t>
            </a:r>
            <a:endParaRPr lang="en-US" b="1" dirty="0">
              <a:solidFill>
                <a:srgbClr val="FEFFFF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66" y="-15629"/>
            <a:ext cx="4608240" cy="7266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175966" y="11435"/>
            <a:ext cx="4608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bg1"/>
                </a:solidFill>
              </a:rPr>
              <a:t>DE QUE VOY A HABLAR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5947" y="1117600"/>
            <a:ext cx="8380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chemeClr val="accent1"/>
                </a:solidFill>
              </a:rPr>
              <a:t>3</a:t>
            </a:r>
            <a:r>
              <a:rPr lang="es-ES_tradnl" sz="4000" b="1" dirty="0" smtClean="0">
                <a:solidFill>
                  <a:schemeClr val="accent1"/>
                </a:solidFill>
              </a:rPr>
              <a:t>   Temas</a:t>
            </a:r>
            <a:endParaRPr lang="es-ES_tradnl" sz="3600" b="1" dirty="0" smtClean="0">
              <a:solidFill>
                <a:schemeClr val="accent1"/>
              </a:solidFill>
            </a:endParaRPr>
          </a:p>
          <a:p>
            <a:pPr marL="541338" indent="-541338">
              <a:buFont typeface="Wingdings" charset="2"/>
              <a:buChar char="v"/>
            </a:pPr>
            <a:r>
              <a:rPr lang="es-ES_tradnl" sz="4000" b="1" dirty="0" smtClean="0">
                <a:solidFill>
                  <a:schemeClr val="accent1"/>
                </a:solidFill>
              </a:rPr>
              <a:t>La bioeconomía y que esta pasando en el mundo</a:t>
            </a:r>
          </a:p>
          <a:p>
            <a:pPr marL="541338" indent="-541338">
              <a:buFont typeface="Wingdings" charset="2"/>
              <a:buChar char="v"/>
            </a:pPr>
            <a:r>
              <a:rPr lang="es-ES_tradnl" sz="4000" b="1" dirty="0" smtClean="0">
                <a:solidFill>
                  <a:schemeClr val="accent1"/>
                </a:solidFill>
              </a:rPr>
              <a:t>Que le ofrece a la Argentina en la coyuntura actual</a:t>
            </a:r>
          </a:p>
          <a:p>
            <a:pPr marL="541338" indent="-541338">
              <a:buFont typeface="Wingdings" charset="2"/>
              <a:buChar char="v"/>
            </a:pPr>
            <a:r>
              <a:rPr lang="es-ES_tradnl" sz="4000" b="1" dirty="0" smtClean="0">
                <a:solidFill>
                  <a:schemeClr val="accent1"/>
                </a:solidFill>
              </a:rPr>
              <a:t>Donde estamos y algunas ideas de cómo seguir </a:t>
            </a:r>
            <a:endParaRPr lang="es-ES_tradnl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/>
          <p:cNvSpPr txBox="1"/>
          <p:nvPr/>
        </p:nvSpPr>
        <p:spPr>
          <a:xfrm>
            <a:off x="575668" y="2606595"/>
            <a:ext cx="3113583" cy="330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solidFill>
                  <a:srgbClr val="FEFFFF"/>
                </a:solidFill>
                <a:latin typeface="Arial"/>
                <a:cs typeface="Arial"/>
              </a:rPr>
              <a:t>Se trata de la construcción de una sociedad menos dependiente de los recursos fósiles y que hace un uso mas inteligente del potencial de los recursos biológicos y la ciencia y la tecnología</a:t>
            </a:r>
            <a:endParaRPr lang="en-US" b="1" dirty="0">
              <a:solidFill>
                <a:srgbClr val="FEFFFF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66" y="-15629"/>
            <a:ext cx="4608240" cy="7266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23333" y="1189335"/>
            <a:ext cx="85330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schemeClr val="accent1"/>
                </a:solidFill>
              </a:rPr>
              <a:t>“Biotecnología </a:t>
            </a:r>
            <a:r>
              <a:rPr lang="es-ES_tradnl" sz="2800" b="1" dirty="0">
                <a:solidFill>
                  <a:schemeClr val="accent1"/>
                </a:solidFill>
              </a:rPr>
              <a:t>argentina al año 2030: Llave estratégica para un modelo de desarrollo tecno-</a:t>
            </a:r>
            <a:r>
              <a:rPr lang="es-ES_tradnl" sz="2800" b="1" dirty="0" smtClean="0">
                <a:solidFill>
                  <a:schemeClr val="accent1"/>
                </a:solidFill>
              </a:rPr>
              <a:t>productivo”</a:t>
            </a:r>
          </a:p>
          <a:p>
            <a:endParaRPr lang="es-ES_tradnl" sz="2800" b="1" dirty="0">
              <a:solidFill>
                <a:schemeClr val="accent1"/>
              </a:solidFill>
            </a:endParaRPr>
          </a:p>
          <a:p>
            <a:r>
              <a:rPr lang="es-ES_tradnl" sz="2800" b="1" dirty="0" smtClean="0">
                <a:solidFill>
                  <a:schemeClr val="accent1"/>
                </a:solidFill>
              </a:rPr>
              <a:t>Resultado de un ejercicio de prospectiva </a:t>
            </a:r>
            <a:r>
              <a:rPr lang="es-ES_tradnl" sz="2800" b="1" dirty="0">
                <a:solidFill>
                  <a:schemeClr val="accent1"/>
                </a:solidFill>
              </a:rPr>
              <a:t>al año </a:t>
            </a:r>
            <a:r>
              <a:rPr lang="es-ES_tradnl" sz="2800" b="1" dirty="0" smtClean="0">
                <a:solidFill>
                  <a:schemeClr val="accent1"/>
                </a:solidFill>
              </a:rPr>
              <a:t>2030 sobre el sector de la biotecnología en la Argentina, desarrollado entre 2014 y 2016, por un consorcio integrado por UBATEC y la Cámara Argentina de Biotecnología, bajo la coordinación de la Dirección Nacional de Estudios de la Subsecretaria de Estudios y Prospectiva del MINCYT</a:t>
            </a:r>
          </a:p>
          <a:p>
            <a:endParaRPr lang="es-ES_tradnl" dirty="0"/>
          </a:p>
          <a:p>
            <a:r>
              <a:rPr lang="es-AR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59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/>
          <p:nvPr/>
        </p:nvSpPr>
        <p:spPr>
          <a:xfrm>
            <a:off x="-11316" y="1286931"/>
            <a:ext cx="4579851" cy="5571068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68535" y="1286932"/>
            <a:ext cx="4575465" cy="5571067"/>
          </a:xfrm>
          <a:prstGeom prst="rect">
            <a:avLst/>
          </a:prstGeom>
          <a:solidFill>
            <a:srgbClr val="60B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chemeClr val="tx2"/>
              </a:solidFill>
              <a:latin typeface="Arial"/>
              <a:ea typeface="Poppins Light" charset="0"/>
              <a:cs typeface="Arial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66" y="-15629"/>
            <a:ext cx="4608240" cy="726620"/>
          </a:xfrm>
          <a:prstGeom prst="rect">
            <a:avLst/>
          </a:prstGeom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573777" y="139381"/>
            <a:ext cx="4221293" cy="4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09" tIns="41454" rIns="82909" bIns="41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EL MUNDO QUE VIENE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710991"/>
            <a:ext cx="91438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>
                <a:solidFill>
                  <a:schemeClr val="accent1"/>
                </a:solidFill>
              </a:rPr>
              <a:t>Un mundo de contrastes, cambios de escenarios y oportunidades</a:t>
            </a:r>
            <a:endParaRPr lang="es-ES_tradnl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93166" y="1286932"/>
            <a:ext cx="4165600" cy="7232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2500" dirty="0" smtClean="0">
                <a:solidFill>
                  <a:schemeClr val="bg1"/>
                </a:solidFill>
              </a:rPr>
              <a:t>Superpoblado</a:t>
            </a:r>
          </a:p>
          <a:p>
            <a:pPr marL="285750" indent="-285750">
              <a:buFont typeface="Arial"/>
              <a:buChar char="•"/>
            </a:pPr>
            <a:r>
              <a:rPr lang="es-ES_tradnl" sz="2500" dirty="0" smtClean="0">
                <a:solidFill>
                  <a:schemeClr val="bg1"/>
                </a:solidFill>
              </a:rPr>
              <a:t>Urbanizado</a:t>
            </a:r>
          </a:p>
          <a:p>
            <a:pPr marL="285750" indent="-285750">
              <a:buFont typeface="Arial"/>
              <a:buChar char="•"/>
            </a:pPr>
            <a:r>
              <a:rPr lang="es-ES_tradnl" sz="2500" dirty="0" smtClean="0">
                <a:solidFill>
                  <a:schemeClr val="bg1"/>
                </a:solidFill>
              </a:rPr>
              <a:t>Grandes incrementos en la demanda por todo tipo de bienes</a:t>
            </a:r>
          </a:p>
          <a:p>
            <a:pPr marL="285750" indent="-285750">
              <a:buFont typeface="Arial"/>
              <a:buChar char="•"/>
            </a:pPr>
            <a:r>
              <a:rPr lang="es-ES_tradnl" sz="2500" dirty="0" smtClean="0">
                <a:solidFill>
                  <a:schemeClr val="bg1"/>
                </a:solidFill>
              </a:rPr>
              <a:t>Inseguridad alimentaria en muchos países y regiones</a:t>
            </a:r>
          </a:p>
          <a:p>
            <a:pPr marL="285750" indent="-285750">
              <a:buFont typeface="Arial"/>
              <a:buChar char="•"/>
            </a:pPr>
            <a:r>
              <a:rPr lang="es-ES_tradnl" sz="2500" dirty="0" smtClean="0">
                <a:solidFill>
                  <a:schemeClr val="bg1"/>
                </a:solidFill>
              </a:rPr>
              <a:t>Preocupado y acotado por el deterioro y agotamiento de los recursos (incluidos los energéticos) y el cambio climático</a:t>
            </a:r>
          </a:p>
          <a:p>
            <a:pPr marL="285750" indent="-285750">
              <a:buFont typeface="Arial"/>
              <a:buChar char="•"/>
            </a:pPr>
            <a:r>
              <a:rPr lang="es-ES_tradnl" sz="2500" b="1" dirty="0" smtClean="0">
                <a:solidFill>
                  <a:srgbClr val="FF0000"/>
                </a:solidFill>
              </a:rPr>
              <a:t>El “</a:t>
            </a:r>
            <a:r>
              <a:rPr lang="es-ES_tradnl" sz="2500" b="1" dirty="0" err="1" smtClean="0">
                <a:solidFill>
                  <a:srgbClr val="FF0000"/>
                </a:solidFill>
              </a:rPr>
              <a:t>business</a:t>
            </a:r>
            <a:r>
              <a:rPr lang="es-ES_tradnl" sz="2500" b="1" dirty="0" smtClean="0">
                <a:solidFill>
                  <a:srgbClr val="FF0000"/>
                </a:solidFill>
              </a:rPr>
              <a:t> as usual” ha dejado de ser una opción</a:t>
            </a:r>
          </a:p>
          <a:p>
            <a:pPr marL="285750" indent="-285750">
              <a:buFont typeface="Arial"/>
              <a:buChar char="•"/>
            </a:pPr>
            <a:endParaRPr lang="es-ES_tradnl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s-ES_tradnl" dirty="0" smtClean="0"/>
          </a:p>
          <a:p>
            <a:pPr marL="285750" indent="-285750">
              <a:buFont typeface="Arial"/>
              <a:buChar char="•"/>
            </a:pPr>
            <a:endParaRPr lang="es-ES_tradnl" dirty="0" smtClean="0"/>
          </a:p>
          <a:p>
            <a:pPr marL="285750" indent="-285750">
              <a:buFont typeface="Arial"/>
              <a:buChar char="•"/>
            </a:pPr>
            <a:endParaRPr lang="es-ES_tradnl" dirty="0" smtClean="0"/>
          </a:p>
          <a:p>
            <a:pPr marL="285750" indent="-285750">
              <a:buFont typeface="Arial"/>
              <a:buChar char="•"/>
            </a:pPr>
            <a:endParaRPr lang="es-ES_tradnl" dirty="0" smtClean="0"/>
          </a:p>
          <a:p>
            <a:pPr marL="285750" indent="-285750">
              <a:buFont typeface="Arial"/>
              <a:buChar char="•"/>
            </a:pP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4876800" y="1710267"/>
            <a:ext cx="40301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2400" b="1" dirty="0" smtClean="0"/>
              <a:t>En la ciencia y la tecnología se producen avances sin paralelo en la historia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b="1" dirty="0"/>
              <a:t>Los avances en la biología y las otras ciencias “duras” –física, química </a:t>
            </a:r>
            <a:r>
              <a:rPr lang="is-IS" sz="2400" b="1" dirty="0"/>
              <a:t>….. – las TICs y las ingenierías</a:t>
            </a:r>
            <a:r>
              <a:rPr lang="es-ES_tradnl" sz="2400" b="1" dirty="0"/>
              <a:t> y el proceso de convergencia entre ellas, preanuncian oportunidades de nuevos reequilibrios, considerados impensables hasta hace muy poco tiempo  </a:t>
            </a:r>
          </a:p>
          <a:p>
            <a:pPr marL="285750" indent="-285750">
              <a:buFont typeface="Arial"/>
              <a:buChar char="•"/>
            </a:pPr>
            <a:endParaRPr lang="es-ES_tradnl" dirty="0" smtClean="0"/>
          </a:p>
          <a:p>
            <a:pPr marL="285750" indent="-285750">
              <a:buFont typeface="Arial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802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/>
          <p:cNvSpPr txBox="1"/>
          <p:nvPr/>
        </p:nvSpPr>
        <p:spPr>
          <a:xfrm>
            <a:off x="575668" y="2606595"/>
            <a:ext cx="3113583" cy="330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solidFill>
                  <a:srgbClr val="FEFFFF"/>
                </a:solidFill>
                <a:latin typeface="Arial"/>
                <a:cs typeface="Arial"/>
              </a:rPr>
              <a:t>Se trata de la construcción de una sociedad menos dependiente de los recursos fósiles y que hace un uso mas inteligente del potencial de los recursos biológicos y la ciencia y la tecnología</a:t>
            </a:r>
            <a:endParaRPr lang="en-US" b="1" dirty="0">
              <a:solidFill>
                <a:srgbClr val="FEFFFF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" y="135467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0" y="-15629"/>
            <a:ext cx="5334000" cy="7266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30400" y="135467"/>
            <a:ext cx="533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bg1"/>
                </a:solidFill>
              </a:rPr>
              <a:t>Las opciones para la Argentina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0934" y="778933"/>
            <a:ext cx="8872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b="1" dirty="0" smtClean="0">
                <a:solidFill>
                  <a:schemeClr val="accent1"/>
                </a:solidFill>
              </a:rPr>
              <a:t>En ese marco la Argentina enfrenta hoy dos opciones claras:</a:t>
            </a:r>
          </a:p>
          <a:p>
            <a:pPr marL="285750" indent="-285750">
              <a:buFont typeface="Wingdings" charset="2"/>
              <a:buChar char="Ø"/>
            </a:pPr>
            <a:r>
              <a:rPr lang="es-ES_tradnl" sz="2700" b="1" dirty="0" smtClean="0">
                <a:solidFill>
                  <a:schemeClr val="accent1"/>
                </a:solidFill>
              </a:rPr>
              <a:t>Continuar en el sendero que se adopto para integrarse al mundo en la segunda mitad del siglo XIX, como proveedor de </a:t>
            </a:r>
            <a:r>
              <a:rPr lang="es-ES_tradnl" sz="2700" b="1" dirty="0" err="1" smtClean="0">
                <a:solidFill>
                  <a:schemeClr val="accent1"/>
                </a:solidFill>
              </a:rPr>
              <a:t>comodities</a:t>
            </a:r>
            <a:r>
              <a:rPr lang="es-ES_tradnl" sz="2700" b="1" dirty="0" smtClean="0">
                <a:solidFill>
                  <a:schemeClr val="accent1"/>
                </a:solidFill>
              </a:rPr>
              <a:t> agropecuarias a las cadenas de valor de la época. Un esquema que sirvió por un tiempo, pero que no parece ofrecer el potencial que demandan nuestras expectativos de crecimiento y bienestar (“atrapados en los </a:t>
            </a:r>
            <a:r>
              <a:rPr lang="es-ES_tradnl" sz="2700" b="1" dirty="0" err="1" smtClean="0">
                <a:solidFill>
                  <a:schemeClr val="accent1"/>
                </a:solidFill>
              </a:rPr>
              <a:t>comodities</a:t>
            </a:r>
            <a:r>
              <a:rPr lang="es-ES_tradnl" sz="2700" b="1" dirty="0" smtClean="0">
                <a:solidFill>
                  <a:schemeClr val="accent1"/>
                </a:solidFill>
              </a:rPr>
              <a:t>”??)</a:t>
            </a:r>
          </a:p>
          <a:p>
            <a:pPr marL="285750" indent="-285750">
              <a:buFont typeface="Wingdings" charset="2"/>
              <a:buChar char="Ø"/>
            </a:pPr>
            <a:r>
              <a:rPr lang="es-ES_tradnl" sz="2700" b="1" dirty="0" smtClean="0">
                <a:solidFill>
                  <a:schemeClr val="accent1"/>
                </a:solidFill>
              </a:rPr>
              <a:t>Abrazar un nuevo rumbo pensado desde la visión de la bioeconomía, aprovechando los recursos e inversiones que ya tiene y que pueden servir de base para una nueva estrategia de inversiones y desarrollo</a:t>
            </a:r>
            <a:endParaRPr lang="es-ES_tradnl" sz="27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/>
          <p:nvPr/>
        </p:nvSpPr>
        <p:spPr>
          <a:xfrm>
            <a:off x="-11316" y="893252"/>
            <a:ext cx="4579851" cy="5964748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82839" y="893252"/>
            <a:ext cx="4761161" cy="5964748"/>
          </a:xfrm>
          <a:prstGeom prst="rect">
            <a:avLst/>
          </a:prstGeom>
          <a:solidFill>
            <a:srgbClr val="60B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>
              <a:lnSpc>
                <a:spcPct val="150000"/>
              </a:lnSpc>
            </a:pPr>
            <a:r>
              <a:rPr lang="es-ES_tradnl" sz="2400" b="1" dirty="0">
                <a:solidFill>
                  <a:schemeClr val="tx2"/>
                </a:solidFill>
                <a:latin typeface="Arial"/>
                <a:cs typeface="Arial"/>
              </a:rPr>
              <a:t>Se trata de la construcción de una sociedad menos dependiente de los recursos fósiles y que hace un uso mas inteligente del potencial de los recursos biológicos, la ciencia y la tecnología</a:t>
            </a:r>
            <a:endParaRPr lang="en-US" sz="2400" b="1" dirty="0">
              <a:solidFill>
                <a:schemeClr val="tx2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233036" y="1617285"/>
            <a:ext cx="4029488" cy="5109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2800" b="1" dirty="0" smtClean="0">
                <a:solidFill>
                  <a:srgbClr val="FEFFFF"/>
                </a:solidFill>
                <a:latin typeface="Arial"/>
                <a:cs typeface="Arial"/>
              </a:rPr>
              <a:t>La bioeconomía comprende el </a:t>
            </a:r>
            <a:r>
              <a:rPr lang="es-ES_tradnl" sz="2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2800" b="1" u="sng" dirty="0" smtClean="0">
                <a:solidFill>
                  <a:schemeClr val="bg1"/>
                </a:solidFill>
                <a:latin typeface="Arial"/>
                <a:cs typeface="Arial"/>
              </a:rPr>
              <a:t>conjunto de sectores de la economía que utilizan recursos biológicos renovables (recursos, </a:t>
            </a:r>
            <a:r>
              <a:rPr lang="es-ES_tradnl" sz="2800" b="1" u="sng" dirty="0" err="1" smtClean="0">
                <a:solidFill>
                  <a:schemeClr val="bg1"/>
                </a:solidFill>
                <a:latin typeface="Arial"/>
                <a:cs typeface="Arial"/>
              </a:rPr>
              <a:t>tecnologias</a:t>
            </a:r>
            <a:r>
              <a:rPr lang="es-ES_tradnl" sz="2800" b="1" u="sng" dirty="0" smtClean="0">
                <a:solidFill>
                  <a:schemeClr val="bg1"/>
                </a:solidFill>
                <a:latin typeface="Arial"/>
                <a:cs typeface="Arial"/>
              </a:rPr>
              <a:t>, procesos ..) para la producción de todo tipo de bienes y servicios</a:t>
            </a:r>
          </a:p>
          <a:p>
            <a:endParaRPr lang="en-US" sz="2400" b="1" dirty="0">
              <a:solidFill>
                <a:srgbClr val="FEFFFF"/>
              </a:solidFill>
              <a:latin typeface="Arial"/>
              <a:ea typeface="Poppins Light" charset="0"/>
              <a:cs typeface="Arial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966" y="-15629"/>
            <a:ext cx="4608240" cy="726620"/>
          </a:xfrm>
          <a:prstGeom prst="rect">
            <a:avLst/>
          </a:prstGeom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573777" y="139381"/>
            <a:ext cx="4221293" cy="4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09" tIns="41454" rIns="82909" bIns="41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ES" b="1" dirty="0">
                <a:solidFill>
                  <a:schemeClr val="bg1"/>
                </a:solidFill>
                <a:latin typeface="Arial" charset="0"/>
                <a:cs typeface="Arial" charset="0"/>
              </a:rPr>
              <a:t>Q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UE ES LA BIOECONOMIA</a:t>
            </a:r>
          </a:p>
        </p:txBody>
      </p:sp>
    </p:spTree>
    <p:extLst>
      <p:ext uri="{BB962C8B-B14F-4D97-AF65-F5344CB8AC3E}">
        <p14:creationId xmlns:p14="http://schemas.microsoft.com/office/powerpoint/2010/main" val="36039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/>
          <p:cNvSpPr txBox="1"/>
          <p:nvPr/>
        </p:nvSpPr>
        <p:spPr>
          <a:xfrm>
            <a:off x="575668" y="2606595"/>
            <a:ext cx="3113583" cy="330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solidFill>
                  <a:srgbClr val="FEFFFF"/>
                </a:solidFill>
                <a:latin typeface="Arial"/>
                <a:cs typeface="Arial"/>
              </a:rPr>
              <a:t>Se trata de la construcción de una sociedad menos dependiente de los recursos fósiles y que hace un uso mas inteligente del potencial de los recursos biológicos y la ciencia y la tecnología</a:t>
            </a:r>
            <a:endParaRPr lang="en-US" b="1" dirty="0">
              <a:solidFill>
                <a:srgbClr val="FEFFFF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96" y="-15629"/>
            <a:ext cx="6185344" cy="726620"/>
          </a:xfrm>
          <a:prstGeom prst="rect">
            <a:avLst/>
          </a:prstGeom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731896" y="139381"/>
            <a:ext cx="6185344" cy="39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09" tIns="41454" rIns="82909" bIns="41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 BIOECONOMIA COMO MODELO TECNICO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2375"/>
            <a:ext cx="9144000" cy="498562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0327" y="710992"/>
            <a:ext cx="9137737" cy="101565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s-ES_tradnl" sz="2000" b="1" dirty="0" smtClean="0">
                <a:solidFill>
                  <a:srgbClr val="0083BC"/>
                </a:solidFill>
                <a:latin typeface="Arial"/>
                <a:cs typeface="Arial"/>
              </a:rPr>
              <a:t>Nuevos conocimientos/tecnologías que </a:t>
            </a:r>
            <a:r>
              <a:rPr lang="es-ES_tradnl" sz="2000" b="1" dirty="0">
                <a:solidFill>
                  <a:srgbClr val="0083BC"/>
                </a:solidFill>
                <a:latin typeface="Arial"/>
                <a:cs typeface="Arial"/>
              </a:rPr>
              <a:t>permiten pasar del aprovechamiento de la fotosíntesis de hace 40 millones de años al aprovechamiento de la </a:t>
            </a:r>
            <a:r>
              <a:rPr lang="es-ES_tradnl" sz="2000" b="1" dirty="0" smtClean="0">
                <a:solidFill>
                  <a:srgbClr val="0083BC"/>
                </a:solidFill>
                <a:latin typeface="Arial"/>
                <a:cs typeface="Arial"/>
              </a:rPr>
              <a:t>fotosíntesis/procesos biológicos </a:t>
            </a:r>
            <a:r>
              <a:rPr lang="es-ES_tradnl" sz="2000" b="1" dirty="0">
                <a:solidFill>
                  <a:srgbClr val="0083BC"/>
                </a:solidFill>
                <a:latin typeface="Arial"/>
                <a:cs typeface="Arial"/>
              </a:rPr>
              <a:t>en tiempo real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9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/>
          <p:cNvSpPr txBox="1"/>
          <p:nvPr/>
        </p:nvSpPr>
        <p:spPr>
          <a:xfrm>
            <a:off x="575668" y="2606595"/>
            <a:ext cx="3113583" cy="330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solidFill>
                  <a:srgbClr val="FEFFFF"/>
                </a:solidFill>
                <a:latin typeface="Arial"/>
                <a:cs typeface="Arial"/>
              </a:rPr>
              <a:t>Se trata de la construcción de una sociedad menos dependiente de los recursos fósiles y que hace un uso mas inteligente del potencial de los recursos biológicos y la ciencia y la tecnología</a:t>
            </a:r>
            <a:endParaRPr lang="en-US" b="1" dirty="0">
              <a:solidFill>
                <a:srgbClr val="FEFFFF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4"/>
            <a:ext cx="9144000" cy="75056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47" y="32496"/>
            <a:ext cx="7563053" cy="534653"/>
          </a:xfrm>
          <a:prstGeom prst="rect">
            <a:avLst/>
          </a:prstGeom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87008" y="97161"/>
            <a:ext cx="7563053" cy="36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09" tIns="41454" rIns="82909" bIns="41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ES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DONDE ESTÁN LAS OPORTUNIDADES EN </a:t>
            </a:r>
            <a:r>
              <a:rPr lang="en-US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LA BIOECONOMIA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6077" y="5913785"/>
            <a:ext cx="5627077" cy="3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AR" sz="1400" b="1" dirty="0">
                <a:solidFill>
                  <a:schemeClr val="accent1"/>
                </a:solidFill>
                <a:latin typeface="Arial" charset="0"/>
              </a:rPr>
              <a:t>Fuente:</a:t>
            </a:r>
            <a:r>
              <a:rPr lang="en-US" sz="1400" b="1" dirty="0">
                <a:solidFill>
                  <a:schemeClr val="accent1"/>
                </a:solidFill>
                <a:latin typeface="Arial" charset="0"/>
              </a:rPr>
              <a:t> Bioeconomy Council, Germany, 2010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10" y="6168737"/>
            <a:ext cx="9144000" cy="689263"/>
          </a:xfrm>
          <a:prstGeom prst="rect">
            <a:avLst/>
          </a:prstGeom>
        </p:spPr>
      </p:pic>
      <p:sp>
        <p:nvSpPr>
          <p:cNvPr id="10" name="Rectangle 8"/>
          <p:cNvSpPr/>
          <p:nvPr/>
        </p:nvSpPr>
        <p:spPr>
          <a:xfrm>
            <a:off x="-11316" y="761999"/>
            <a:ext cx="4579851" cy="5406739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sp>
        <p:nvSpPr>
          <p:cNvPr id="12" name="Rectangle 15"/>
          <p:cNvSpPr/>
          <p:nvPr/>
        </p:nvSpPr>
        <p:spPr>
          <a:xfrm>
            <a:off x="4568535" y="761999"/>
            <a:ext cx="4575465" cy="5406739"/>
          </a:xfrm>
          <a:prstGeom prst="rect">
            <a:avLst/>
          </a:prstGeom>
          <a:solidFill>
            <a:srgbClr val="60B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chemeClr val="tx2"/>
              </a:solidFill>
              <a:latin typeface="Arial"/>
              <a:ea typeface="Poppins Light" charset="0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0133" y="1106185"/>
            <a:ext cx="39285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Del lado de los recursos se trata de</a:t>
            </a:r>
          </a:p>
          <a:p>
            <a:pPr marL="285750" indent="-285750">
              <a:buFont typeface="Wingdings" charset="2"/>
              <a:buChar char="²"/>
            </a:pPr>
            <a:r>
              <a:rPr lang="es-ES_tradnl" sz="2400" b="1" dirty="0" err="1" smtClean="0">
                <a:solidFill>
                  <a:schemeClr val="bg1"/>
                </a:solidFill>
              </a:rPr>
              <a:t>Circularizar</a:t>
            </a:r>
            <a:r>
              <a:rPr lang="es-ES_tradnl" sz="2400" b="1" dirty="0" smtClean="0">
                <a:solidFill>
                  <a:schemeClr val="bg1"/>
                </a:solidFill>
              </a:rPr>
              <a:t>, optimizar los ciclos energéticos </a:t>
            </a:r>
          </a:p>
          <a:p>
            <a:pPr marL="285750" indent="-285750">
              <a:buFont typeface="Wingdings" charset="2"/>
              <a:buChar char="²"/>
            </a:pPr>
            <a:r>
              <a:rPr lang="es-ES_tradnl" sz="2400" b="1" dirty="0" smtClean="0">
                <a:solidFill>
                  <a:schemeClr val="bg1"/>
                </a:solidFill>
              </a:rPr>
              <a:t>Usar / hacer mejor lo que ya se esta haciendo</a:t>
            </a:r>
          </a:p>
          <a:p>
            <a:pPr marL="285750" indent="-285750">
              <a:buFont typeface="Wingdings" charset="2"/>
              <a:buChar char="²"/>
            </a:pPr>
            <a:r>
              <a:rPr lang="es-ES_tradnl" sz="2400" b="1" dirty="0" smtClean="0">
                <a:solidFill>
                  <a:schemeClr val="bg1"/>
                </a:solidFill>
              </a:rPr>
              <a:t>Aprovechar el potencial de lo que no se esta aprovechando </a:t>
            </a:r>
          </a:p>
          <a:p>
            <a:pPr marL="285750" indent="-285750">
              <a:buFont typeface="Wingdings" charset="2"/>
              <a:buChar char="²"/>
            </a:pPr>
            <a:r>
              <a:rPr lang="es-ES_tradnl" sz="2400" b="1" dirty="0" smtClean="0">
                <a:solidFill>
                  <a:schemeClr val="bg1"/>
                </a:solidFill>
              </a:rPr>
              <a:t>Nuevas tecnologías y tecnologías convencionales dentro de una perspectiva diferente </a:t>
            </a:r>
          </a:p>
          <a:p>
            <a:pPr marL="285750" indent="-285750">
              <a:buFont typeface="Wingdings" charset="2"/>
              <a:buChar char="²"/>
            </a:pPr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4826000" y="1020138"/>
            <a:ext cx="40978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FFFF"/>
                </a:solidFill>
              </a:rPr>
              <a:t>Del lado de los productos abarca</a:t>
            </a:r>
          </a:p>
          <a:p>
            <a:pPr marL="285750" indent="-285750">
              <a:buFont typeface="Wingdings" charset="2"/>
              <a:buChar char="v"/>
            </a:pPr>
            <a:r>
              <a:rPr lang="es-ES_tradnl" sz="2400" b="1" dirty="0" smtClean="0">
                <a:solidFill>
                  <a:srgbClr val="FFFFFF"/>
                </a:solidFill>
              </a:rPr>
              <a:t>Alimentos</a:t>
            </a:r>
          </a:p>
          <a:p>
            <a:pPr marL="285750" indent="-285750">
              <a:buFont typeface="Wingdings" charset="2"/>
              <a:buChar char="v"/>
            </a:pPr>
            <a:r>
              <a:rPr lang="es-ES_tradnl" sz="2400" b="1" dirty="0" smtClean="0">
                <a:solidFill>
                  <a:srgbClr val="FFFFFF"/>
                </a:solidFill>
              </a:rPr>
              <a:t>Bioenergía (</a:t>
            </a:r>
            <a:r>
              <a:rPr lang="es-ES_tradnl" sz="2400" b="1" dirty="0" err="1" smtClean="0">
                <a:solidFill>
                  <a:srgbClr val="FFFFFF"/>
                </a:solidFill>
              </a:rPr>
              <a:t>dendro</a:t>
            </a:r>
            <a:r>
              <a:rPr lang="es-ES_tradnl" sz="2400" b="1" dirty="0" smtClean="0">
                <a:solidFill>
                  <a:srgbClr val="FFFFFF"/>
                </a:solidFill>
              </a:rPr>
              <a:t>, biocombustibles, </a:t>
            </a:r>
            <a:r>
              <a:rPr lang="es-ES_tradnl" sz="2400" b="1" dirty="0" err="1" smtClean="0">
                <a:solidFill>
                  <a:srgbClr val="FFFFFF"/>
                </a:solidFill>
              </a:rPr>
              <a:t>biogas</a:t>
            </a:r>
            <a:r>
              <a:rPr lang="es-ES_tradnl" sz="2400" b="1" dirty="0" smtClean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buFont typeface="Wingdings" charset="2"/>
              <a:buChar char="v"/>
            </a:pPr>
            <a:r>
              <a:rPr lang="es-ES_tradnl" sz="2400" b="1" dirty="0" smtClean="0">
                <a:solidFill>
                  <a:srgbClr val="FFFFFF"/>
                </a:solidFill>
              </a:rPr>
              <a:t>Biomateriales (insumos industriales a partir de procesos biológicos de 1ª y 2ª generación)</a:t>
            </a:r>
          </a:p>
          <a:p>
            <a:pPr marL="285750" indent="-285750">
              <a:buFont typeface="Wingdings" charset="2"/>
              <a:buChar char="v"/>
            </a:pPr>
            <a:r>
              <a:rPr lang="es-ES_tradnl" sz="2400" b="1" dirty="0" err="1" smtClean="0">
                <a:solidFill>
                  <a:srgbClr val="FFFFFF"/>
                </a:solidFill>
              </a:rPr>
              <a:t>Bioproductos</a:t>
            </a:r>
            <a:r>
              <a:rPr lang="es-ES_tradnl" sz="2400" b="1" dirty="0" smtClean="0">
                <a:solidFill>
                  <a:srgbClr val="FFFFFF"/>
                </a:solidFill>
              </a:rPr>
              <a:t> (de consumo a partir de biomateriales)</a:t>
            </a:r>
          </a:p>
          <a:p>
            <a:pPr marL="285750" indent="-285750">
              <a:buFont typeface="Wingdings" charset="2"/>
              <a:buChar char="v"/>
            </a:pPr>
            <a:r>
              <a:rPr lang="es-ES_tradnl" sz="2400" b="1" dirty="0" err="1" smtClean="0">
                <a:solidFill>
                  <a:srgbClr val="FFFFFF"/>
                </a:solidFill>
              </a:rPr>
              <a:t>Bioservicios</a:t>
            </a:r>
            <a:r>
              <a:rPr lang="es-ES_tradnl" sz="2400" b="1" dirty="0" smtClean="0">
                <a:solidFill>
                  <a:srgbClr val="FFFFFF"/>
                </a:solidFill>
              </a:rPr>
              <a:t> (servicios </a:t>
            </a:r>
            <a:r>
              <a:rPr lang="es-ES_tradnl" sz="2400" b="1" dirty="0" err="1" smtClean="0">
                <a:solidFill>
                  <a:srgbClr val="FFFFFF"/>
                </a:solidFill>
              </a:rPr>
              <a:t>ecosistémicos</a:t>
            </a:r>
            <a:r>
              <a:rPr lang="es-ES_tradnl" sz="2400" b="1" dirty="0" smtClean="0">
                <a:solidFill>
                  <a:srgbClr val="FFFFFF"/>
                </a:solidFill>
              </a:rPr>
              <a:t>, eco-turismo) </a:t>
            </a:r>
            <a:endParaRPr lang="es-ES_tradnl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/>
          <p:nvPr/>
        </p:nvSpPr>
        <p:spPr>
          <a:xfrm>
            <a:off x="575947" y="2079502"/>
            <a:ext cx="243000" cy="7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174" tIns="19587" rIns="39174" bIns="19587" rtlCol="0" anchor="ctr"/>
          <a:lstStyle/>
          <a:p>
            <a:pPr algn="ctr"/>
            <a:endParaRPr lang="en-U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" y="11435"/>
            <a:ext cx="9144000" cy="5557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737"/>
            <a:ext cx="9143870" cy="72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" y="6328241"/>
            <a:ext cx="8807931" cy="4797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8667" y="1343504"/>
            <a:ext cx="83142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s-ES_tradnl" sz="2800" b="1" dirty="0">
                <a:solidFill>
                  <a:srgbClr val="4F81BD"/>
                </a:solidFill>
              </a:rPr>
              <a:t>Todavía no se manifiesta significativamente en el comercio </a:t>
            </a:r>
            <a:r>
              <a:rPr lang="es-ES_tradnl" sz="2800" b="1" dirty="0" smtClean="0">
                <a:solidFill>
                  <a:srgbClr val="4F81BD"/>
                </a:solidFill>
              </a:rPr>
              <a:t>mundial </a:t>
            </a:r>
          </a:p>
          <a:p>
            <a:pPr marL="457200" indent="-457200">
              <a:buFont typeface="Wingdings" charset="2"/>
              <a:buChar char="²"/>
            </a:pPr>
            <a:r>
              <a:rPr lang="es-ES_tradnl" sz="2800" b="1" dirty="0" smtClean="0">
                <a:solidFill>
                  <a:srgbClr val="4F81BD"/>
                </a:solidFill>
              </a:rPr>
              <a:t>Mercados </a:t>
            </a:r>
            <a:r>
              <a:rPr lang="es-ES_tradnl" sz="2800" b="1" dirty="0">
                <a:solidFill>
                  <a:srgbClr val="4F81BD"/>
                </a:solidFill>
              </a:rPr>
              <a:t>emergentes no totalmente consolidados. Amplias </a:t>
            </a:r>
            <a:r>
              <a:rPr lang="es-ES_tradnl" sz="2800" b="1" dirty="0" smtClean="0">
                <a:solidFill>
                  <a:srgbClr val="4F81BD"/>
                </a:solidFill>
              </a:rPr>
              <a:t>oportunidades</a:t>
            </a:r>
          </a:p>
          <a:p>
            <a:pPr marL="457200" indent="-457200">
              <a:buFont typeface="Wingdings" charset="2"/>
              <a:buChar char="²"/>
            </a:pPr>
            <a:r>
              <a:rPr lang="es-ES_tradnl" sz="2800" b="1" dirty="0">
                <a:solidFill>
                  <a:srgbClr val="4F81BD"/>
                </a:solidFill>
              </a:rPr>
              <a:t>U</a:t>
            </a:r>
            <a:r>
              <a:rPr lang="es-ES_tradnl" sz="2800" b="1" dirty="0" smtClean="0">
                <a:solidFill>
                  <a:srgbClr val="4F81BD"/>
                </a:solidFill>
              </a:rPr>
              <a:t>n </a:t>
            </a:r>
            <a:r>
              <a:rPr lang="es-ES_tradnl" sz="2800" b="1" dirty="0">
                <a:solidFill>
                  <a:srgbClr val="4F81BD"/>
                </a:solidFill>
              </a:rPr>
              <a:t>concepto que se esta difundiendo rápidamente y tiene gran potencial futuro, tanto desde el punto de vista económico como </a:t>
            </a:r>
            <a:r>
              <a:rPr lang="es-ES_tradnl" sz="2800" b="1" dirty="0" smtClean="0">
                <a:solidFill>
                  <a:srgbClr val="4F81BD"/>
                </a:solidFill>
              </a:rPr>
              <a:t>político; mas de 40 países ya han adoptado estrategias formales, o están trabajado en esa dirección</a:t>
            </a:r>
            <a:endParaRPr lang="es-ES_tradnl" sz="2800" b="1" dirty="0">
              <a:solidFill>
                <a:srgbClr val="4F81BD"/>
              </a:solidFill>
            </a:endParaRPr>
          </a:p>
          <a:p>
            <a:pPr marL="457200" indent="-457200">
              <a:buFont typeface="Wingdings" charset="2"/>
              <a:buChar char="²"/>
            </a:pPr>
            <a:endParaRPr lang="es-ES_tradnl" sz="28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9609</TotalTime>
  <Words>1389</Words>
  <Application>Microsoft Office PowerPoint</Application>
  <PresentationFormat>Presentación en pantalla (4:3)</PresentationFormat>
  <Paragraphs>126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Trigo</dc:creator>
  <cp:lastModifiedBy>PRETTO Luciana</cp:lastModifiedBy>
  <cp:revision>124</cp:revision>
  <dcterms:created xsi:type="dcterms:W3CDTF">2016-09-15T14:09:18Z</dcterms:created>
  <dcterms:modified xsi:type="dcterms:W3CDTF">2016-12-07T18:31:40Z</dcterms:modified>
</cp:coreProperties>
</file>